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handoutMasterIdLst>
    <p:handoutMasterId r:id="rId19"/>
  </p:handoutMasterIdLst>
  <p:sldIdLst>
    <p:sldId id="297" r:id="rId2"/>
    <p:sldId id="298" r:id="rId3"/>
    <p:sldId id="305" r:id="rId4"/>
    <p:sldId id="333" r:id="rId5"/>
    <p:sldId id="334" r:id="rId6"/>
    <p:sldId id="335" r:id="rId7"/>
    <p:sldId id="336" r:id="rId8"/>
    <p:sldId id="337" r:id="rId9"/>
    <p:sldId id="338" r:id="rId10"/>
    <p:sldId id="339" r:id="rId11"/>
    <p:sldId id="340" r:id="rId12"/>
    <p:sldId id="341" r:id="rId13"/>
    <p:sldId id="342" r:id="rId14"/>
    <p:sldId id="343" r:id="rId15"/>
    <p:sldId id="301" r:id="rId16"/>
    <p:sldId id="302" r:id="rId17"/>
  </p:sldIdLst>
  <p:sldSz cx="6858000" cy="9906000" type="A4"/>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88" userDrawn="1">
          <p15:clr>
            <a:srgbClr val="A4A3A4"/>
          </p15:clr>
        </p15:guide>
        <p15:guide id="2" pos="2160" userDrawn="1">
          <p15:clr>
            <a:srgbClr val="A4A3A4"/>
          </p15:clr>
        </p15:guide>
        <p15:guide id="3" orient="horz" pos="852" userDrawn="1">
          <p15:clr>
            <a:srgbClr val="A4A3A4"/>
          </p15:clr>
        </p15:guide>
        <p15:guide id="4" orient="horz" pos="1986" userDrawn="1">
          <p15:clr>
            <a:srgbClr val="A4A3A4"/>
          </p15:clr>
        </p15:guide>
        <p15:guide id="5" orient="horz" pos="3120" userDrawn="1">
          <p15:clr>
            <a:srgbClr val="A4A3A4"/>
          </p15:clr>
        </p15:guide>
        <p15:guide id="6" orient="horz" pos="425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lip Klofac/CZE" initials="FK" lastIdx="1" clrIdx="0">
    <p:extLst>
      <p:ext uri="{19B8F6BF-5375-455C-9EA6-DF929625EA0E}">
        <p15:presenceInfo xmlns:p15="http://schemas.microsoft.com/office/powerpoint/2012/main" userId="S::Filip.Klofac@cushwake.com::b996c305-d6fc-4365-8ef3-1715148558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B4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33" autoAdjust="0"/>
    <p:restoredTop sz="93387" autoAdjust="0"/>
  </p:normalViewPr>
  <p:slideViewPr>
    <p:cSldViewPr snapToGrid="0">
      <p:cViewPr varScale="1">
        <p:scale>
          <a:sx n="82" d="100"/>
          <a:sy n="82" d="100"/>
        </p:scale>
        <p:origin x="3402" y="108"/>
      </p:cViewPr>
      <p:guideLst>
        <p:guide orient="horz" pos="5388"/>
        <p:guide pos="2160"/>
        <p:guide orient="horz" pos="852"/>
        <p:guide orient="horz" pos="1986"/>
        <p:guide orient="horz" pos="3120"/>
        <p:guide orient="horz" pos="4254"/>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016"/>
    </p:cViewPr>
  </p:sorterViewPr>
  <p:notesViewPr>
    <p:cSldViewPr snapToGrid="0">
      <p:cViewPr varScale="1">
        <p:scale>
          <a:sx n="89" d="100"/>
          <a:sy n="89" d="100"/>
        </p:scale>
        <p:origin x="2130" y="72"/>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9141C7-41EA-45E3-A486-D79DFF60AF5D}"/>
              </a:ext>
            </a:extLst>
          </p:cNvPr>
          <p:cNvSpPr>
            <a:spLocks noGrp="1"/>
          </p:cNvSpPr>
          <p:nvPr>
            <p:ph type="hdr" sz="quarter"/>
          </p:nvPr>
        </p:nvSpPr>
        <p:spPr>
          <a:xfrm>
            <a:off x="0" y="0"/>
            <a:ext cx="2951217" cy="497603"/>
          </a:xfrm>
          <a:prstGeom prst="rect">
            <a:avLst/>
          </a:prstGeom>
        </p:spPr>
        <p:txBody>
          <a:bodyPr vert="horz" lIns="91577" tIns="45789" rIns="91577" bIns="45789" rtlCol="0"/>
          <a:lstStyle>
            <a:lvl1pPr algn="l">
              <a:defRPr sz="1200"/>
            </a:lvl1pPr>
          </a:lstStyle>
          <a:p>
            <a:endParaRPr lang="cs-CZ"/>
          </a:p>
        </p:txBody>
      </p:sp>
      <p:sp>
        <p:nvSpPr>
          <p:cNvPr id="3" name="Date Placeholder 2">
            <a:extLst>
              <a:ext uri="{FF2B5EF4-FFF2-40B4-BE49-F238E27FC236}">
                <a16:creationId xmlns:a16="http://schemas.microsoft.com/office/drawing/2014/main" id="{4D5FBF0B-AB9E-423F-9583-A6414B5B5FEB}"/>
              </a:ext>
            </a:extLst>
          </p:cNvPr>
          <p:cNvSpPr>
            <a:spLocks noGrp="1"/>
          </p:cNvSpPr>
          <p:nvPr>
            <p:ph type="dt" sz="quarter" idx="1"/>
          </p:nvPr>
        </p:nvSpPr>
        <p:spPr>
          <a:xfrm>
            <a:off x="3855981" y="0"/>
            <a:ext cx="2951217" cy="497603"/>
          </a:xfrm>
          <a:prstGeom prst="rect">
            <a:avLst/>
          </a:prstGeom>
        </p:spPr>
        <p:txBody>
          <a:bodyPr vert="horz" lIns="91577" tIns="45789" rIns="91577" bIns="45789" rtlCol="0"/>
          <a:lstStyle>
            <a:lvl1pPr algn="r">
              <a:defRPr sz="1200"/>
            </a:lvl1pPr>
          </a:lstStyle>
          <a:p>
            <a:fld id="{6B8817B1-8F9D-40CA-99D9-9991D33390F9}" type="datetimeFigureOut">
              <a:rPr lang="cs-CZ" smtClean="0"/>
              <a:t>12.05.2021</a:t>
            </a:fld>
            <a:endParaRPr lang="cs-CZ"/>
          </a:p>
        </p:txBody>
      </p:sp>
      <p:sp>
        <p:nvSpPr>
          <p:cNvPr id="4" name="Footer Placeholder 3">
            <a:extLst>
              <a:ext uri="{FF2B5EF4-FFF2-40B4-BE49-F238E27FC236}">
                <a16:creationId xmlns:a16="http://schemas.microsoft.com/office/drawing/2014/main" id="{7A5740A6-BEE4-41A3-BF96-F544F57CCBA7}"/>
              </a:ext>
            </a:extLst>
          </p:cNvPr>
          <p:cNvSpPr>
            <a:spLocks noGrp="1"/>
          </p:cNvSpPr>
          <p:nvPr>
            <p:ph type="ftr" sz="quarter" idx="2"/>
          </p:nvPr>
        </p:nvSpPr>
        <p:spPr>
          <a:xfrm>
            <a:off x="0" y="9443322"/>
            <a:ext cx="2951217" cy="497603"/>
          </a:xfrm>
          <a:prstGeom prst="rect">
            <a:avLst/>
          </a:prstGeom>
        </p:spPr>
        <p:txBody>
          <a:bodyPr vert="horz" lIns="91577" tIns="45789" rIns="91577" bIns="45789" rtlCol="0" anchor="b"/>
          <a:lstStyle>
            <a:lvl1pPr algn="l">
              <a:defRPr sz="1200"/>
            </a:lvl1pPr>
          </a:lstStyle>
          <a:p>
            <a:endParaRPr lang="cs-CZ"/>
          </a:p>
        </p:txBody>
      </p:sp>
      <p:sp>
        <p:nvSpPr>
          <p:cNvPr id="5" name="Slide Number Placeholder 4">
            <a:extLst>
              <a:ext uri="{FF2B5EF4-FFF2-40B4-BE49-F238E27FC236}">
                <a16:creationId xmlns:a16="http://schemas.microsoft.com/office/drawing/2014/main" id="{7A7B8516-9951-4859-BE59-A531E7156642}"/>
              </a:ext>
            </a:extLst>
          </p:cNvPr>
          <p:cNvSpPr>
            <a:spLocks noGrp="1"/>
          </p:cNvSpPr>
          <p:nvPr>
            <p:ph type="sldNum" sz="quarter" idx="3"/>
          </p:nvPr>
        </p:nvSpPr>
        <p:spPr>
          <a:xfrm>
            <a:off x="3855981" y="9443322"/>
            <a:ext cx="2951217" cy="497603"/>
          </a:xfrm>
          <a:prstGeom prst="rect">
            <a:avLst/>
          </a:prstGeom>
        </p:spPr>
        <p:txBody>
          <a:bodyPr vert="horz" lIns="91577" tIns="45789" rIns="91577" bIns="45789" rtlCol="0" anchor="b"/>
          <a:lstStyle>
            <a:lvl1pPr algn="r">
              <a:defRPr sz="1200"/>
            </a:lvl1pPr>
          </a:lstStyle>
          <a:p>
            <a:fld id="{D5ECF792-1F54-4535-A913-DAAD8F36CB07}" type="slidenum">
              <a:rPr lang="cs-CZ" smtClean="0"/>
              <a:t>‹#›</a:t>
            </a:fld>
            <a:endParaRPr lang="cs-CZ"/>
          </a:p>
        </p:txBody>
      </p:sp>
    </p:spTree>
    <p:extLst>
      <p:ext uri="{BB962C8B-B14F-4D97-AF65-F5344CB8AC3E}">
        <p14:creationId xmlns:p14="http://schemas.microsoft.com/office/powerpoint/2010/main" val="2727190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577" tIns="45789" rIns="91577" bIns="45789" rtlCol="0"/>
          <a:lstStyle>
            <a:lvl1pPr algn="l">
              <a:defRPr sz="1200"/>
            </a:lvl1pPr>
          </a:lstStyle>
          <a:p>
            <a:endParaRPr lang="cs-CZ"/>
          </a:p>
        </p:txBody>
      </p:sp>
      <p:sp>
        <p:nvSpPr>
          <p:cNvPr id="3" name="Date Placeholder 2"/>
          <p:cNvSpPr>
            <a:spLocks noGrp="1"/>
          </p:cNvSpPr>
          <p:nvPr>
            <p:ph type="dt" idx="1"/>
          </p:nvPr>
        </p:nvSpPr>
        <p:spPr>
          <a:xfrm>
            <a:off x="3856738" y="0"/>
            <a:ext cx="2950475" cy="498773"/>
          </a:xfrm>
          <a:prstGeom prst="rect">
            <a:avLst/>
          </a:prstGeom>
        </p:spPr>
        <p:txBody>
          <a:bodyPr vert="horz" lIns="91577" tIns="45789" rIns="91577" bIns="45789" rtlCol="0"/>
          <a:lstStyle>
            <a:lvl1pPr algn="r">
              <a:defRPr sz="1200"/>
            </a:lvl1pPr>
          </a:lstStyle>
          <a:p>
            <a:fld id="{D3DB009A-D8F1-4EDB-AE3E-E193948D70C1}" type="datetimeFigureOut">
              <a:rPr lang="cs-CZ" smtClean="0"/>
              <a:t>12.05.2021</a:t>
            </a:fld>
            <a:endParaRPr lang="cs-CZ"/>
          </a:p>
        </p:txBody>
      </p:sp>
      <p:sp>
        <p:nvSpPr>
          <p:cNvPr id="4" name="Slide Image Placeholder 3"/>
          <p:cNvSpPr>
            <a:spLocks noGrp="1" noRot="1" noChangeAspect="1"/>
          </p:cNvSpPr>
          <p:nvPr>
            <p:ph type="sldImg" idx="2"/>
          </p:nvPr>
        </p:nvSpPr>
        <p:spPr>
          <a:xfrm>
            <a:off x="2243138" y="1243013"/>
            <a:ext cx="2322512" cy="3354387"/>
          </a:xfrm>
          <a:prstGeom prst="rect">
            <a:avLst/>
          </a:prstGeom>
          <a:noFill/>
          <a:ln w="12700">
            <a:solidFill>
              <a:prstClr val="black"/>
            </a:solidFill>
          </a:ln>
        </p:spPr>
        <p:txBody>
          <a:bodyPr vert="horz" lIns="91577" tIns="45789" rIns="91577" bIns="45789" rtlCol="0" anchor="ctr"/>
          <a:lstStyle/>
          <a:p>
            <a:endParaRPr lang="cs-CZ"/>
          </a:p>
        </p:txBody>
      </p:sp>
      <p:sp>
        <p:nvSpPr>
          <p:cNvPr id="5" name="Notes Placeholder 4"/>
          <p:cNvSpPr>
            <a:spLocks noGrp="1"/>
          </p:cNvSpPr>
          <p:nvPr>
            <p:ph type="body" sz="quarter" idx="3"/>
          </p:nvPr>
        </p:nvSpPr>
        <p:spPr>
          <a:xfrm>
            <a:off x="680880" y="4784069"/>
            <a:ext cx="5447030" cy="3914240"/>
          </a:xfrm>
          <a:prstGeom prst="rect">
            <a:avLst/>
          </a:prstGeom>
        </p:spPr>
        <p:txBody>
          <a:bodyPr vert="horz" lIns="91577" tIns="45789" rIns="91577" bIns="45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9442155"/>
            <a:ext cx="2950475" cy="498772"/>
          </a:xfrm>
          <a:prstGeom prst="rect">
            <a:avLst/>
          </a:prstGeom>
        </p:spPr>
        <p:txBody>
          <a:bodyPr vert="horz" lIns="91577" tIns="45789" rIns="91577" bIns="45789" rtlCol="0" anchor="b"/>
          <a:lstStyle>
            <a:lvl1pPr algn="l">
              <a:defRPr sz="1200"/>
            </a:lvl1pPr>
          </a:lstStyle>
          <a:p>
            <a:endParaRPr lang="cs-CZ"/>
          </a:p>
        </p:txBody>
      </p:sp>
      <p:sp>
        <p:nvSpPr>
          <p:cNvPr id="7" name="Slide Number Placeholder 6"/>
          <p:cNvSpPr>
            <a:spLocks noGrp="1"/>
          </p:cNvSpPr>
          <p:nvPr>
            <p:ph type="sldNum" sz="quarter" idx="5"/>
          </p:nvPr>
        </p:nvSpPr>
        <p:spPr>
          <a:xfrm>
            <a:off x="3856738" y="9442155"/>
            <a:ext cx="2950475" cy="498772"/>
          </a:xfrm>
          <a:prstGeom prst="rect">
            <a:avLst/>
          </a:prstGeom>
        </p:spPr>
        <p:txBody>
          <a:bodyPr vert="horz" lIns="91577" tIns="45789" rIns="91577" bIns="45789" rtlCol="0" anchor="b"/>
          <a:lstStyle>
            <a:lvl1pPr algn="r">
              <a:defRPr sz="1200"/>
            </a:lvl1pPr>
          </a:lstStyle>
          <a:p>
            <a:fld id="{03A5BE6F-0607-4207-A7D2-8763A4DCA932}" type="slidenum">
              <a:rPr lang="cs-CZ" smtClean="0"/>
              <a:t>‹#›</a:t>
            </a:fld>
            <a:endParaRPr lang="cs-CZ"/>
          </a:p>
        </p:txBody>
      </p:sp>
    </p:spTree>
    <p:extLst>
      <p:ext uri="{BB962C8B-B14F-4D97-AF65-F5344CB8AC3E}">
        <p14:creationId xmlns:p14="http://schemas.microsoft.com/office/powerpoint/2010/main" val="329792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9456BA-8F78-43D7-A6CF-458BEEFE8CC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2156705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9456BA-8F78-43D7-A6CF-458BEEFE8CC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384163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9456BA-8F78-43D7-A6CF-458BEEFE8CC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414863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9456BA-8F78-43D7-A6CF-458BEEFE8CC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130894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456BA-8F78-43D7-A6CF-458BEEFE8CC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403477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9456BA-8F78-43D7-A6CF-458BEEFE8CC1}" type="datetimeFigureOut">
              <a:rPr lang="cs-CZ" smtClean="0"/>
              <a:t>12.05.2021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61521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9456BA-8F78-43D7-A6CF-458BEEFE8CC1}" type="datetimeFigureOut">
              <a:rPr lang="cs-CZ" smtClean="0"/>
              <a:t>12.05.2021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1210327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9456BA-8F78-43D7-A6CF-458BEEFE8CC1}" type="datetimeFigureOut">
              <a:rPr lang="cs-CZ" smtClean="0"/>
              <a:t>12.05.2021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182515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456BA-8F78-43D7-A6CF-458BEEFE8CC1}" type="datetimeFigureOut">
              <a:rPr lang="cs-CZ" smtClean="0"/>
              <a:t>12.05.2021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65570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9456BA-8F78-43D7-A6CF-458BEEFE8CC1}" type="datetimeFigureOut">
              <a:rPr lang="cs-CZ" smtClean="0"/>
              <a:t>12.05.2021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2750115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9456BA-8F78-43D7-A6CF-458BEEFE8CC1}" type="datetimeFigureOut">
              <a:rPr lang="cs-CZ" smtClean="0"/>
              <a:t>12.05.2021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02F1C-BA06-4864-8CE7-3A3CFAB02939}" type="slidenum">
              <a:rPr lang="cs-CZ" smtClean="0"/>
              <a:t>‹#›</a:t>
            </a:fld>
            <a:endParaRPr lang="cs-CZ"/>
          </a:p>
        </p:txBody>
      </p:sp>
    </p:spTree>
    <p:extLst>
      <p:ext uri="{BB962C8B-B14F-4D97-AF65-F5344CB8AC3E}">
        <p14:creationId xmlns:p14="http://schemas.microsoft.com/office/powerpoint/2010/main" val="1634062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0F9456BA-8F78-43D7-A6CF-458BEEFE8CC1}" type="datetimeFigureOut">
              <a:rPr lang="cs-CZ" smtClean="0"/>
              <a:t>12.05.2021</a:t>
            </a:fld>
            <a:endParaRPr lang="cs-CZ"/>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3A02F1C-BA06-4864-8CE7-3A3CFAB02939}" type="slidenum">
              <a:rPr lang="cs-CZ" smtClean="0"/>
              <a:t>‹#›</a:t>
            </a:fld>
            <a:endParaRPr lang="cs-CZ"/>
          </a:p>
        </p:txBody>
      </p:sp>
    </p:spTree>
    <p:extLst>
      <p:ext uri="{BB962C8B-B14F-4D97-AF65-F5344CB8AC3E}">
        <p14:creationId xmlns:p14="http://schemas.microsoft.com/office/powerpoint/2010/main" val="313369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goo.gl/maps/zMiYRaeURmGsewmd8" TargetMode="External"/><Relationship Id="rId13" Type="http://schemas.openxmlformats.org/officeDocument/2006/relationships/image" Target="../media/image35.png"/><Relationship Id="rId3" Type="http://schemas.openxmlformats.org/officeDocument/2006/relationships/image" Target="../media/image2.emf"/><Relationship Id="rId7" Type="http://schemas.openxmlformats.org/officeDocument/2006/relationships/image" Target="../media/image33.png"/><Relationship Id="rId12" Type="http://schemas.openxmlformats.org/officeDocument/2006/relationships/hyperlink" Target="https://goo.gl/maps/Ci1VekHt21xYmsrY6" TargetMode="External"/><Relationship Id="rId2" Type="http://schemas.openxmlformats.org/officeDocument/2006/relationships/image" Target="../media/image4.png"/><Relationship Id="rId16" Type="http://schemas.openxmlformats.org/officeDocument/2006/relationships/hyperlink" Target="https://goo.gl/maps/H2sduo9xSb35t4kp9" TargetMode="External"/><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34.png"/><Relationship Id="rId5" Type="http://schemas.openxmlformats.org/officeDocument/2006/relationships/hyperlink" Target="mailto:gabriela.susterova@cushwake.com" TargetMode="External"/><Relationship Id="rId15" Type="http://schemas.openxmlformats.org/officeDocument/2006/relationships/image" Target="../media/image36.png"/><Relationship Id="rId10" Type="http://schemas.openxmlformats.org/officeDocument/2006/relationships/image" Target="../media/image9.svg"/><Relationship Id="rId4" Type="http://schemas.openxmlformats.org/officeDocument/2006/relationships/hyperlink" Target="mailto:jiri.kristek@cushwake.com" TargetMode="External"/><Relationship Id="rId9" Type="http://schemas.openxmlformats.org/officeDocument/2006/relationships/image" Target="../media/image8.png"/><Relationship Id="rId14" Type="http://schemas.openxmlformats.org/officeDocument/2006/relationships/hyperlink" Target="https://goo.gl/maps/qbh6Z4R5JQiLrmh78"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goo.gl/maps/NYXnBZcTPgag52AM8" TargetMode="External"/><Relationship Id="rId13" Type="http://schemas.openxmlformats.org/officeDocument/2006/relationships/image" Target="../media/image39.png"/><Relationship Id="rId3" Type="http://schemas.openxmlformats.org/officeDocument/2006/relationships/image" Target="../media/image2.emf"/><Relationship Id="rId7" Type="http://schemas.openxmlformats.org/officeDocument/2006/relationships/image" Target="../media/image37.png"/><Relationship Id="rId12" Type="http://schemas.openxmlformats.org/officeDocument/2006/relationships/hyperlink" Target="https://goo.gl/maps/BfrQUihNWstvScds6" TargetMode="External"/><Relationship Id="rId17" Type="http://schemas.openxmlformats.org/officeDocument/2006/relationships/hyperlink" Target="https://goo.gl/maps/NiFge8KhS1dBLFj79" TargetMode="External"/><Relationship Id="rId2" Type="http://schemas.openxmlformats.org/officeDocument/2006/relationships/image" Target="../media/image4.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38.png"/><Relationship Id="rId5" Type="http://schemas.openxmlformats.org/officeDocument/2006/relationships/hyperlink" Target="mailto:gabriela.susterova@cushwake.com" TargetMode="External"/><Relationship Id="rId15" Type="http://schemas.openxmlformats.org/officeDocument/2006/relationships/image" Target="../media/image40.png"/><Relationship Id="rId10" Type="http://schemas.openxmlformats.org/officeDocument/2006/relationships/image" Target="../media/image9.svg"/><Relationship Id="rId4" Type="http://schemas.openxmlformats.org/officeDocument/2006/relationships/hyperlink" Target="mailto:jiri.kristek@cushwake.com" TargetMode="External"/><Relationship Id="rId9" Type="http://schemas.openxmlformats.org/officeDocument/2006/relationships/image" Target="../media/image8.png"/><Relationship Id="rId14" Type="http://schemas.openxmlformats.org/officeDocument/2006/relationships/hyperlink" Target="https://goo.gl/maps/tUbjdCB8vFrgKNyq5"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4.png"/><Relationship Id="rId3" Type="http://schemas.openxmlformats.org/officeDocument/2006/relationships/image" Target="../media/image2.emf"/><Relationship Id="rId7" Type="http://schemas.openxmlformats.org/officeDocument/2006/relationships/image" Target="../media/image8.png"/><Relationship Id="rId12" Type="http://schemas.openxmlformats.org/officeDocument/2006/relationships/hyperlink" Target="https://goo.gl/maps/44zbzsu7nguJ7ggL6" TargetMode="External"/><Relationship Id="rId2" Type="http://schemas.openxmlformats.org/officeDocument/2006/relationships/image" Target="../media/image4.png"/><Relationship Id="rId16" Type="http://schemas.openxmlformats.org/officeDocument/2006/relationships/hyperlink" Target="https://goo.gl/maps/bsuC96eVVt8ZgcRd7" TargetMode="External"/><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43.png"/><Relationship Id="rId5" Type="http://schemas.openxmlformats.org/officeDocument/2006/relationships/hyperlink" Target="mailto:gabriela.susterova@cushwake.com" TargetMode="External"/><Relationship Id="rId15" Type="http://schemas.openxmlformats.org/officeDocument/2006/relationships/image" Target="../media/image45.png"/><Relationship Id="rId10" Type="http://schemas.openxmlformats.org/officeDocument/2006/relationships/hyperlink" Target="https://goo.gl/maps/c4RPztZcADXDiETB6" TargetMode="External"/><Relationship Id="rId4" Type="http://schemas.openxmlformats.org/officeDocument/2006/relationships/hyperlink" Target="mailto:jiri.kristek@cushwake.com" TargetMode="External"/><Relationship Id="rId9" Type="http://schemas.openxmlformats.org/officeDocument/2006/relationships/image" Target="../media/image42.png"/><Relationship Id="rId14" Type="http://schemas.openxmlformats.org/officeDocument/2006/relationships/hyperlink" Target="https://goo.gl/maps/p7EiUemDvDDUmW4L7"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goo.gl/maps/2Z8jcBjcwFfp3jDM8" TargetMode="External"/><Relationship Id="rId13" Type="http://schemas.openxmlformats.org/officeDocument/2006/relationships/image" Target="../media/image48.png"/><Relationship Id="rId18" Type="http://schemas.openxmlformats.org/officeDocument/2006/relationships/image" Target="../media/image52.jpeg"/><Relationship Id="rId3" Type="http://schemas.openxmlformats.org/officeDocument/2006/relationships/image" Target="../media/image2.emf"/><Relationship Id="rId7" Type="http://schemas.openxmlformats.org/officeDocument/2006/relationships/image" Target="../media/image46.png"/><Relationship Id="rId12" Type="http://schemas.openxmlformats.org/officeDocument/2006/relationships/hyperlink" Target="https://goo.gl/maps/hvh8t53QVvZa2AWi8" TargetMode="External"/><Relationship Id="rId17" Type="http://schemas.openxmlformats.org/officeDocument/2006/relationships/image" Target="../media/image51.png"/><Relationship Id="rId2" Type="http://schemas.openxmlformats.org/officeDocument/2006/relationships/image" Target="../media/image4.png"/><Relationship Id="rId16" Type="http://schemas.openxmlformats.org/officeDocument/2006/relationships/image" Target="../media/image50.jpeg"/><Relationship Id="rId20" Type="http://schemas.openxmlformats.org/officeDocument/2006/relationships/hyperlink" Target="https://goo.gl/maps/3btoPBjaT56U5SNE7" TargetMode="External"/><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47.jpeg"/><Relationship Id="rId5" Type="http://schemas.openxmlformats.org/officeDocument/2006/relationships/hyperlink" Target="mailto:gabriela.susterova@cushwake.com" TargetMode="External"/><Relationship Id="rId15" Type="http://schemas.openxmlformats.org/officeDocument/2006/relationships/hyperlink" Target="https://goo.gl/maps/wMQahD1PLxjvP7xp7" TargetMode="External"/><Relationship Id="rId10" Type="http://schemas.openxmlformats.org/officeDocument/2006/relationships/image" Target="../media/image9.svg"/><Relationship Id="rId19" Type="http://schemas.openxmlformats.org/officeDocument/2006/relationships/image" Target="../media/image53.png"/><Relationship Id="rId4" Type="http://schemas.openxmlformats.org/officeDocument/2006/relationships/hyperlink" Target="mailto:jiri.kristek@cushwake.com" TargetMode="External"/><Relationship Id="rId9" Type="http://schemas.openxmlformats.org/officeDocument/2006/relationships/image" Target="../media/image8.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hyperlink" Target="https://goo.gl/maps/kCn1xAyq2KtKCrhSA" TargetMode="External"/><Relationship Id="rId3" Type="http://schemas.openxmlformats.org/officeDocument/2006/relationships/image" Target="../media/image2.emf"/><Relationship Id="rId7" Type="http://schemas.openxmlformats.org/officeDocument/2006/relationships/image" Target="../media/image54.png"/><Relationship Id="rId12" Type="http://schemas.openxmlformats.org/officeDocument/2006/relationships/hyperlink" Target="https://goo.gl/maps/cPsKBugxS5RLu1HDA"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55.png"/><Relationship Id="rId5" Type="http://schemas.openxmlformats.org/officeDocument/2006/relationships/hyperlink" Target="mailto:gabriela.susterova@cushwake.com" TargetMode="External"/><Relationship Id="rId10" Type="http://schemas.openxmlformats.org/officeDocument/2006/relationships/image" Target="../media/image9.svg"/><Relationship Id="rId4" Type="http://schemas.openxmlformats.org/officeDocument/2006/relationships/hyperlink" Target="mailto:jiri.kristek@cushwake.com" TargetMode="Externa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7.xml"/><Relationship Id="rId18" Type="http://schemas.openxmlformats.org/officeDocument/2006/relationships/hyperlink" Target="mailto:gabriela.susterova@cushwake.com" TargetMode="External"/><Relationship Id="rId3" Type="http://schemas.openxmlformats.org/officeDocument/2006/relationships/image" Target="../media/image4.png"/><Relationship Id="rId7" Type="http://schemas.openxmlformats.org/officeDocument/2006/relationships/slide" Target="slide11.xml"/><Relationship Id="rId12" Type="http://schemas.openxmlformats.org/officeDocument/2006/relationships/slide" Target="slide13.xml"/><Relationship Id="rId17" Type="http://schemas.openxmlformats.org/officeDocument/2006/relationships/hyperlink" Target="mailto:martin.kubin@cushwake.com" TargetMode="External"/><Relationship Id="rId2" Type="http://schemas.openxmlformats.org/officeDocument/2006/relationships/image" Target="../media/image3.jpeg"/><Relationship Id="rId16" Type="http://schemas.openxmlformats.org/officeDocument/2006/relationships/hyperlink" Target="mailto:jiri.kristek@cushwake.com" TargetMode="Externa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2.emf"/><Relationship Id="rId9" Type="http://schemas.openxmlformats.org/officeDocument/2006/relationships/slide" Target="slide15.xml"/><Relationship Id="rId14" Type="http://schemas.openxmlformats.org/officeDocument/2006/relationships/slide" Target="slide12.xml"/></Relationships>
</file>

<file path=ppt/slides/_rels/slide3.xml.rels><?xml version="1.0" encoding="UTF-8" standalone="yes"?>
<Relationships xmlns="http://schemas.openxmlformats.org/package/2006/relationships"><Relationship Id="rId8" Type="http://schemas.openxmlformats.org/officeDocument/2006/relationships/hyperlink" Target="mailto:gabriela.susterova@cushwake.com" TargetMode="External"/><Relationship Id="rId13" Type="http://schemas.openxmlformats.org/officeDocument/2006/relationships/slide" Target="slide7.xml"/><Relationship Id="rId18" Type="http://schemas.openxmlformats.org/officeDocument/2006/relationships/slide" Target="slide13.xml"/><Relationship Id="rId3" Type="http://schemas.openxmlformats.org/officeDocument/2006/relationships/image" Target="../media/image3.jpeg"/><Relationship Id="rId7" Type="http://schemas.openxmlformats.org/officeDocument/2006/relationships/hyperlink" Target="mailto:martin.kubin@cushwake.com" TargetMode="External"/><Relationship Id="rId12" Type="http://schemas.openxmlformats.org/officeDocument/2006/relationships/slide" Target="slide6.xml"/><Relationship Id="rId17" Type="http://schemas.openxmlformats.org/officeDocument/2006/relationships/slide" Target="slide12.xml"/><Relationship Id="rId2" Type="http://schemas.openxmlformats.org/officeDocument/2006/relationships/image" Target="../media/image5.png"/><Relationship Id="rId16" Type="http://schemas.openxmlformats.org/officeDocument/2006/relationships/slide" Target="slide11.xml"/><Relationship Id="rId20"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hyperlink" Target="mailto:jiri.kristek@cushwake.com" TargetMode="External"/><Relationship Id="rId11" Type="http://schemas.openxmlformats.org/officeDocument/2006/relationships/slide" Target="slide5.xml"/><Relationship Id="rId5" Type="http://schemas.openxmlformats.org/officeDocument/2006/relationships/image" Target="../media/image2.emf"/><Relationship Id="rId15" Type="http://schemas.openxmlformats.org/officeDocument/2006/relationships/slide" Target="slide10.xml"/><Relationship Id="rId10" Type="http://schemas.openxmlformats.org/officeDocument/2006/relationships/slide" Target="slide4.xml"/><Relationship Id="rId19" Type="http://schemas.openxmlformats.org/officeDocument/2006/relationships/slide" Target="slide14.xm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hyperlink" Target="mailto:jiri.kristek@cushwake.com" TargetMode="External"/><Relationship Id="rId13" Type="http://schemas.openxmlformats.org/officeDocument/2006/relationships/hyperlink" Target="https://goo.gl/maps/jbK7gLvmwQkDtrmK7" TargetMode="External"/><Relationship Id="rId3" Type="http://schemas.openxmlformats.org/officeDocument/2006/relationships/image" Target="../media/image2.emf"/><Relationship Id="rId7" Type="http://schemas.openxmlformats.org/officeDocument/2006/relationships/image" Target="../media/image9.svg"/><Relationship Id="rId12" Type="http://schemas.microsoft.com/office/2007/relationships/hdphoto" Target="../media/hdphoto1.wdp"/><Relationship Id="rId17" Type="http://schemas.openxmlformats.org/officeDocument/2006/relationships/hyperlink" Target="https://goo.gl/maps/fb4dA9m4UdZLFgfE7" TargetMode="External"/><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hyperlink" Target="https://goo.gl/maps/s4WGniNoAyrUAjJr8" TargetMode="External"/><Relationship Id="rId15" Type="http://schemas.openxmlformats.org/officeDocument/2006/relationships/hyperlink" Target="https://goo.gl/maps/r9XH8GdDxJewViCg8" TargetMode="External"/><Relationship Id="rId10" Type="http://schemas.openxmlformats.org/officeDocument/2006/relationships/hyperlink" Target="mailto:martin.kubin@cushwake.com" TargetMode="External"/><Relationship Id="rId4" Type="http://schemas.openxmlformats.org/officeDocument/2006/relationships/image" Target="../media/image7.jpeg"/><Relationship Id="rId9" Type="http://schemas.openxmlformats.org/officeDocument/2006/relationships/hyperlink" Target="mailto:gabriela.susterova@cushwake.com" TargetMode="External"/><Relationship Id="rId1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hyperlink" Target="https://goo.gl/maps/J7u8sF1BxuZmvrw28" TargetMode="External"/><Relationship Id="rId13" Type="http://schemas.openxmlformats.org/officeDocument/2006/relationships/hyperlink" Target="https://goo.gl/maps/ov8ZLVMsgSxnQJG27" TargetMode="External"/><Relationship Id="rId3" Type="http://schemas.openxmlformats.org/officeDocument/2006/relationships/image" Target="../media/image2.emf"/><Relationship Id="rId7" Type="http://schemas.openxmlformats.org/officeDocument/2006/relationships/image" Target="../media/image13.png"/><Relationship Id="rId12" Type="http://schemas.openxmlformats.org/officeDocument/2006/relationships/image" Target="../media/image14.png"/><Relationship Id="rId17" Type="http://schemas.openxmlformats.org/officeDocument/2006/relationships/hyperlink" Target="https://goo.gl/maps/SUcjoYCaP5qQRN5X6" TargetMode="External"/><Relationship Id="rId2" Type="http://schemas.openxmlformats.org/officeDocument/2006/relationships/image" Target="../media/image4.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9.svg"/><Relationship Id="rId5" Type="http://schemas.openxmlformats.org/officeDocument/2006/relationships/hyperlink" Target="mailto:gabriela.susterova@cushwake.com" TargetMode="External"/><Relationship Id="rId15" Type="http://schemas.openxmlformats.org/officeDocument/2006/relationships/hyperlink" Target="https://goo.gl/maps/EgKCSsqq1URG3nzD7" TargetMode="External"/><Relationship Id="rId10" Type="http://schemas.openxmlformats.org/officeDocument/2006/relationships/image" Target="../media/image8.png"/><Relationship Id="rId4" Type="http://schemas.openxmlformats.org/officeDocument/2006/relationships/hyperlink" Target="mailto:jiri.kristek@cushwake.com" TargetMode="External"/><Relationship Id="rId9" Type="http://schemas.openxmlformats.org/officeDocument/2006/relationships/hyperlink" Target="https://goo.gl/maps/sHC1Y5rVW8rEKo8E9" TargetMode="Externa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hyperlink" Target="https://goo.gl/maps/Jn1zLJy3VZdjuJbf7" TargetMode="External"/><Relationship Id="rId13" Type="http://schemas.openxmlformats.org/officeDocument/2006/relationships/image" Target="../media/image19.png"/><Relationship Id="rId3" Type="http://schemas.openxmlformats.org/officeDocument/2006/relationships/image" Target="../media/image2.emf"/><Relationship Id="rId7" Type="http://schemas.openxmlformats.org/officeDocument/2006/relationships/image" Target="../media/image17.png"/><Relationship Id="rId12" Type="http://schemas.openxmlformats.org/officeDocument/2006/relationships/hyperlink" Target="https://goo.gl/maps/ge9Q1NbYC9Xr4XaG6" TargetMode="External"/><Relationship Id="rId2" Type="http://schemas.openxmlformats.org/officeDocument/2006/relationships/image" Target="../media/image4.png"/><Relationship Id="rId16" Type="http://schemas.openxmlformats.org/officeDocument/2006/relationships/hyperlink" Target="https://goo.gl/maps/bs7VmFNHUEktcgx4A" TargetMode="External"/><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18.png"/><Relationship Id="rId5" Type="http://schemas.openxmlformats.org/officeDocument/2006/relationships/hyperlink" Target="mailto:gabriela.susterova@cushwake.com" TargetMode="External"/><Relationship Id="rId15" Type="http://schemas.openxmlformats.org/officeDocument/2006/relationships/image" Target="../media/image20.png"/><Relationship Id="rId10" Type="http://schemas.openxmlformats.org/officeDocument/2006/relationships/image" Target="../media/image9.svg"/><Relationship Id="rId4" Type="http://schemas.openxmlformats.org/officeDocument/2006/relationships/hyperlink" Target="mailto:jiri.kristek@cushwake.com" TargetMode="External"/><Relationship Id="rId9" Type="http://schemas.openxmlformats.org/officeDocument/2006/relationships/image" Target="../media/image8.png"/><Relationship Id="rId14" Type="http://schemas.openxmlformats.org/officeDocument/2006/relationships/hyperlink" Target="https://goo.gl/maps/cRwcvxUQtk51bBsz6"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goo.gl/maps/pWKTvLx9886wh1ot5" TargetMode="External"/><Relationship Id="rId13" Type="http://schemas.openxmlformats.org/officeDocument/2006/relationships/image" Target="../media/image23.png"/><Relationship Id="rId3" Type="http://schemas.openxmlformats.org/officeDocument/2006/relationships/image" Target="../media/image2.emf"/><Relationship Id="rId7" Type="http://schemas.openxmlformats.org/officeDocument/2006/relationships/image" Target="../media/image21.jpeg"/><Relationship Id="rId12" Type="http://schemas.openxmlformats.org/officeDocument/2006/relationships/hyperlink" Target="https://goo.gl/maps/1L7m8RYcWcBACCiw9" TargetMode="External"/><Relationship Id="rId2" Type="http://schemas.openxmlformats.org/officeDocument/2006/relationships/image" Target="../media/image4.png"/><Relationship Id="rId16" Type="http://schemas.openxmlformats.org/officeDocument/2006/relationships/hyperlink" Target="https://goo.gl/maps/GUx5bZoPzupT1rMAA" TargetMode="External"/><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22.png"/><Relationship Id="rId5" Type="http://schemas.openxmlformats.org/officeDocument/2006/relationships/hyperlink" Target="mailto:gabriela.susterova@cushwake.com" TargetMode="External"/><Relationship Id="rId15" Type="http://schemas.openxmlformats.org/officeDocument/2006/relationships/image" Target="../media/image24.png"/><Relationship Id="rId10" Type="http://schemas.openxmlformats.org/officeDocument/2006/relationships/image" Target="../media/image9.svg"/><Relationship Id="rId4" Type="http://schemas.openxmlformats.org/officeDocument/2006/relationships/hyperlink" Target="mailto:jiri.kristek@cushwake.com" TargetMode="External"/><Relationship Id="rId9" Type="http://schemas.openxmlformats.org/officeDocument/2006/relationships/image" Target="../media/image8.png"/><Relationship Id="rId14" Type="http://schemas.openxmlformats.org/officeDocument/2006/relationships/hyperlink" Target="https://goo.gl/maps/XtpvgxKmffbG2WxP6"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goo.gl/maps/dUCZPTFNZmD179Gd8" TargetMode="External"/><Relationship Id="rId13" Type="http://schemas.openxmlformats.org/officeDocument/2006/relationships/image" Target="../media/image27.png"/><Relationship Id="rId3" Type="http://schemas.openxmlformats.org/officeDocument/2006/relationships/image" Target="../media/image2.emf"/><Relationship Id="rId7" Type="http://schemas.openxmlformats.org/officeDocument/2006/relationships/image" Target="../media/image25.png"/><Relationship Id="rId12" Type="http://schemas.openxmlformats.org/officeDocument/2006/relationships/hyperlink" Target="https://goo.gl/maps/1PYRWrWmNqYf9umj6" TargetMode="External"/><Relationship Id="rId2" Type="http://schemas.openxmlformats.org/officeDocument/2006/relationships/image" Target="../media/image4.png"/><Relationship Id="rId16" Type="http://schemas.openxmlformats.org/officeDocument/2006/relationships/hyperlink" Target="https://goo.gl/maps/ZqmNsNhU2sZmm7Wu8" TargetMode="External"/><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26.png"/><Relationship Id="rId5" Type="http://schemas.openxmlformats.org/officeDocument/2006/relationships/hyperlink" Target="mailto:gabriela.susterova@cushwake.com" TargetMode="External"/><Relationship Id="rId15" Type="http://schemas.openxmlformats.org/officeDocument/2006/relationships/image" Target="../media/image28.png"/><Relationship Id="rId10" Type="http://schemas.openxmlformats.org/officeDocument/2006/relationships/image" Target="../media/image9.svg"/><Relationship Id="rId4" Type="http://schemas.openxmlformats.org/officeDocument/2006/relationships/hyperlink" Target="mailto:jiri.kristek@cushwake.com" TargetMode="External"/><Relationship Id="rId9" Type="http://schemas.openxmlformats.org/officeDocument/2006/relationships/image" Target="../media/image8.png"/><Relationship Id="rId14" Type="http://schemas.openxmlformats.org/officeDocument/2006/relationships/hyperlink" Target="https://goo.gl/maps/iBAxNwPFitEb2pWh6"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goo.gl/maps/QrD9xd57btRKEvHz5" TargetMode="External"/><Relationship Id="rId13" Type="http://schemas.openxmlformats.org/officeDocument/2006/relationships/image" Target="../media/image31.png"/><Relationship Id="rId3" Type="http://schemas.openxmlformats.org/officeDocument/2006/relationships/image" Target="../media/image2.emf"/><Relationship Id="rId7" Type="http://schemas.openxmlformats.org/officeDocument/2006/relationships/image" Target="../media/image29.png"/><Relationship Id="rId12" Type="http://schemas.openxmlformats.org/officeDocument/2006/relationships/hyperlink" Target="https://goo.gl/maps/pXUoPtYxt5w6DcNG9" TargetMode="External"/><Relationship Id="rId2" Type="http://schemas.openxmlformats.org/officeDocument/2006/relationships/image" Target="../media/image4.png"/><Relationship Id="rId16" Type="http://schemas.openxmlformats.org/officeDocument/2006/relationships/hyperlink" Target="https://goo.gl/maps/nESXjqaVctVbLH3s7" TargetMode="External"/><Relationship Id="rId1" Type="http://schemas.openxmlformats.org/officeDocument/2006/relationships/slideLayout" Target="../slideLayouts/slideLayout7.xml"/><Relationship Id="rId6" Type="http://schemas.openxmlformats.org/officeDocument/2006/relationships/hyperlink" Target="mailto:martin.kubin@cushwake.com" TargetMode="External"/><Relationship Id="rId11" Type="http://schemas.openxmlformats.org/officeDocument/2006/relationships/image" Target="../media/image30.png"/><Relationship Id="rId5" Type="http://schemas.openxmlformats.org/officeDocument/2006/relationships/hyperlink" Target="mailto:gabriela.susterova@cushwake.com" TargetMode="External"/><Relationship Id="rId15" Type="http://schemas.openxmlformats.org/officeDocument/2006/relationships/image" Target="../media/image32.png"/><Relationship Id="rId10" Type="http://schemas.openxmlformats.org/officeDocument/2006/relationships/image" Target="../media/image9.svg"/><Relationship Id="rId4" Type="http://schemas.openxmlformats.org/officeDocument/2006/relationships/hyperlink" Target="mailto:jiri.kristek@cushwake.com" TargetMode="External"/><Relationship Id="rId9" Type="http://schemas.openxmlformats.org/officeDocument/2006/relationships/image" Target="../media/image8.png"/><Relationship Id="rId14" Type="http://schemas.openxmlformats.org/officeDocument/2006/relationships/hyperlink" Target="https://goo.gl/maps/kngTMKBwU2FEaCg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6DBC0F-4238-43B9-A0BB-9450B392E8C9}"/>
              </a:ext>
            </a:extLst>
          </p:cNvPr>
          <p:cNvPicPr>
            <a:picLocks noChangeAspect="1"/>
          </p:cNvPicPr>
          <p:nvPr/>
        </p:nvPicPr>
        <p:blipFill rotWithShape="1">
          <a:blip r:embed="rId2"/>
          <a:srcRect l="18811" r="18811"/>
          <a:stretch/>
        </p:blipFill>
        <p:spPr>
          <a:xfrm>
            <a:off x="0" y="-16212"/>
            <a:ext cx="6858000" cy="9922212"/>
          </a:xfrm>
          <a:prstGeom prst="rect">
            <a:avLst/>
          </a:prstGeom>
        </p:spPr>
      </p:pic>
      <p:pic>
        <p:nvPicPr>
          <p:cNvPr id="5" name="Picture 363" descr="E:\CW REBRAND\Assets\CW Logo Suite\Cushman &amp; Wakefield\CW_Logo_White.emf">
            <a:extLst>
              <a:ext uri="{FF2B5EF4-FFF2-40B4-BE49-F238E27FC236}">
                <a16:creationId xmlns:a16="http://schemas.microsoft.com/office/drawing/2014/main" id="{159A78E2-9F50-43C9-9BCA-DC1BD081A4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33619" y="8918872"/>
            <a:ext cx="1859797" cy="38981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2F13A5E-17C8-4BEA-928C-7737BD580991}"/>
              </a:ext>
            </a:extLst>
          </p:cNvPr>
          <p:cNvGrpSpPr/>
          <p:nvPr/>
        </p:nvGrpSpPr>
        <p:grpSpPr>
          <a:xfrm>
            <a:off x="-1" y="8044547"/>
            <a:ext cx="4718531" cy="1857475"/>
            <a:chOff x="-1" y="8055431"/>
            <a:chExt cx="4718531" cy="1857475"/>
          </a:xfrm>
        </p:grpSpPr>
        <p:grpSp>
          <p:nvGrpSpPr>
            <p:cNvPr id="11" name="Group 10">
              <a:extLst>
                <a:ext uri="{FF2B5EF4-FFF2-40B4-BE49-F238E27FC236}">
                  <a16:creationId xmlns:a16="http://schemas.microsoft.com/office/drawing/2014/main" id="{D7C6DE83-37F5-48B7-B3E2-33F8863C42FD}"/>
                </a:ext>
              </a:extLst>
            </p:cNvPr>
            <p:cNvGrpSpPr/>
            <p:nvPr/>
          </p:nvGrpSpPr>
          <p:grpSpPr>
            <a:xfrm>
              <a:off x="-1" y="8055431"/>
              <a:ext cx="4718531" cy="1857475"/>
              <a:chOff x="-1" y="8055431"/>
              <a:chExt cx="4718531" cy="1857475"/>
            </a:xfrm>
          </p:grpSpPr>
          <p:sp>
            <p:nvSpPr>
              <p:cNvPr id="37" name="Freeform: Shape 36">
                <a:extLst>
                  <a:ext uri="{FF2B5EF4-FFF2-40B4-BE49-F238E27FC236}">
                    <a16:creationId xmlns:a16="http://schemas.microsoft.com/office/drawing/2014/main" id="{C66FFC4C-9335-4AA1-B8FD-9B1CC8DF8D13}"/>
                  </a:ext>
                </a:extLst>
              </p:cNvPr>
              <p:cNvSpPr/>
              <p:nvPr/>
            </p:nvSpPr>
            <p:spPr>
              <a:xfrm rot="5400000">
                <a:off x="1166193" y="6889237"/>
                <a:ext cx="1857475" cy="4189863"/>
              </a:xfrm>
              <a:custGeom>
                <a:avLst/>
                <a:gdLst>
                  <a:gd name="connsiteX0" fmla="*/ 0 w 2505992"/>
                  <a:gd name="connsiteY0" fmla="*/ 4189863 h 4189863"/>
                  <a:gd name="connsiteX1" fmla="*/ 0 w 2505992"/>
                  <a:gd name="connsiteY1" fmla="*/ 1325173 h 4189863"/>
                  <a:gd name="connsiteX2" fmla="*/ 0 w 2505992"/>
                  <a:gd name="connsiteY2" fmla="*/ 0 h 4189863"/>
                  <a:gd name="connsiteX3" fmla="*/ 2505991 w 2505992"/>
                  <a:gd name="connsiteY3" fmla="*/ 1325173 h 4189863"/>
                  <a:gd name="connsiteX4" fmla="*/ 2505992 w 2505992"/>
                  <a:gd name="connsiteY4" fmla="*/ 1325173 h 4189863"/>
                  <a:gd name="connsiteX5" fmla="*/ 2505992 w 2505992"/>
                  <a:gd name="connsiteY5" fmla="*/ 4189863 h 418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5992" h="4189863">
                    <a:moveTo>
                      <a:pt x="0" y="4189863"/>
                    </a:moveTo>
                    <a:lnTo>
                      <a:pt x="0" y="1325173"/>
                    </a:lnTo>
                    <a:lnTo>
                      <a:pt x="0" y="0"/>
                    </a:lnTo>
                    <a:lnTo>
                      <a:pt x="2505991" y="1325173"/>
                    </a:lnTo>
                    <a:lnTo>
                      <a:pt x="2505992" y="1325173"/>
                    </a:lnTo>
                    <a:lnTo>
                      <a:pt x="2505992" y="4189863"/>
                    </a:lnTo>
                    <a:close/>
                  </a:path>
                </a:pathLst>
              </a:custGeom>
              <a:gradFill flip="none" rotWithShape="1">
                <a:gsLst>
                  <a:gs pos="0">
                    <a:srgbClr val="55B4C5">
                      <a:lumMod val="98000"/>
                    </a:srgbClr>
                  </a:gs>
                  <a:gs pos="0">
                    <a:srgbClr val="55B4C5">
                      <a:alpha val="67000"/>
                    </a:srgbClr>
                  </a:gs>
                  <a:gs pos="0">
                    <a:srgbClr val="55B4C5"/>
                  </a:gs>
                  <a:gs pos="0">
                    <a:srgbClr val="55B4C5"/>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Box 5">
                <a:extLst>
                  <a:ext uri="{FF2B5EF4-FFF2-40B4-BE49-F238E27FC236}">
                    <a16:creationId xmlns:a16="http://schemas.microsoft.com/office/drawing/2014/main" id="{BDC680C1-314F-4981-9DB8-772E2E5DA1FB}"/>
                  </a:ext>
                </a:extLst>
              </p:cNvPr>
              <p:cNvSpPr txBox="1"/>
              <p:nvPr/>
            </p:nvSpPr>
            <p:spPr>
              <a:xfrm>
                <a:off x="309367" y="8806155"/>
                <a:ext cx="4409162" cy="461665"/>
              </a:xfrm>
              <a:prstGeom prst="rect">
                <a:avLst/>
              </a:prstGeom>
              <a:noFill/>
            </p:spPr>
            <p:txBody>
              <a:bodyPr wrap="square" rtlCol="0">
                <a:spAutoFit/>
              </a:bodyPr>
              <a:lstStyle/>
              <a:p>
                <a:r>
                  <a:rPr lang="cs-CZ" sz="2400" spc="-150" dirty="0">
                    <a:solidFill>
                      <a:schemeClr val="bg1"/>
                    </a:solidFill>
                    <a:latin typeface="Bahnschrift" panose="020B0502040204020203" pitchFamily="34" charset="0"/>
                  </a:rPr>
                  <a:t>RETAIL PARKS</a:t>
                </a:r>
              </a:p>
            </p:txBody>
          </p:sp>
          <p:sp>
            <p:nvSpPr>
              <p:cNvPr id="7" name="TextBox 6">
                <a:extLst>
                  <a:ext uri="{FF2B5EF4-FFF2-40B4-BE49-F238E27FC236}">
                    <a16:creationId xmlns:a16="http://schemas.microsoft.com/office/drawing/2014/main" id="{E42AA575-0A16-451B-A667-EACCF1446177}"/>
                  </a:ext>
                </a:extLst>
              </p:cNvPr>
              <p:cNvSpPr txBox="1"/>
              <p:nvPr/>
            </p:nvSpPr>
            <p:spPr>
              <a:xfrm>
                <a:off x="309368" y="8343930"/>
                <a:ext cx="4409162" cy="461665"/>
              </a:xfrm>
              <a:prstGeom prst="rect">
                <a:avLst/>
              </a:prstGeom>
              <a:noFill/>
            </p:spPr>
            <p:txBody>
              <a:bodyPr wrap="square" rtlCol="0">
                <a:spAutoFit/>
              </a:bodyPr>
              <a:lstStyle/>
              <a:p>
                <a:r>
                  <a:rPr lang="cs-CZ" sz="2400" spc="-150" dirty="0">
                    <a:solidFill>
                      <a:schemeClr val="bg1"/>
                    </a:solidFill>
                    <a:latin typeface="Bahnschrift" panose="020B0502040204020203" pitchFamily="34" charset="0"/>
                  </a:rPr>
                  <a:t>NÁKUPNÍ PARKY</a:t>
                </a:r>
              </a:p>
            </p:txBody>
          </p:sp>
        </p:grpSp>
        <p:sp>
          <p:nvSpPr>
            <p:cNvPr id="8" name="TextBox 7">
              <a:extLst>
                <a:ext uri="{FF2B5EF4-FFF2-40B4-BE49-F238E27FC236}">
                  <a16:creationId xmlns:a16="http://schemas.microsoft.com/office/drawing/2014/main" id="{DF86F591-C540-4EC1-86A0-CC459B8B5383}"/>
                </a:ext>
              </a:extLst>
            </p:cNvPr>
            <p:cNvSpPr txBox="1"/>
            <p:nvPr/>
          </p:nvSpPr>
          <p:spPr>
            <a:xfrm>
              <a:off x="309367" y="9299381"/>
              <a:ext cx="4409162"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rPr>
                <a:t>Česká Republika | Czech Republic </a:t>
              </a:r>
            </a:p>
          </p:txBody>
        </p:sp>
      </p:grpSp>
      <p:sp>
        <p:nvSpPr>
          <p:cNvPr id="35" name="Freeform: Shape 34">
            <a:extLst>
              <a:ext uri="{FF2B5EF4-FFF2-40B4-BE49-F238E27FC236}">
                <a16:creationId xmlns:a16="http://schemas.microsoft.com/office/drawing/2014/main" id="{5FC1B1BD-5E99-4EE8-99E3-5DAC678F707E}"/>
              </a:ext>
            </a:extLst>
          </p:cNvPr>
          <p:cNvSpPr/>
          <p:nvPr/>
        </p:nvSpPr>
        <p:spPr>
          <a:xfrm>
            <a:off x="1" y="1229309"/>
            <a:ext cx="5421085" cy="1445652"/>
          </a:xfrm>
          <a:custGeom>
            <a:avLst/>
            <a:gdLst>
              <a:gd name="connsiteX0" fmla="*/ 0 w 5248405"/>
              <a:gd name="connsiteY0" fmla="*/ 0 h 1445652"/>
              <a:gd name="connsiteX1" fmla="*/ 2705395 w 5248405"/>
              <a:gd name="connsiteY1" fmla="*/ 0 h 1445652"/>
              <a:gd name="connsiteX2" fmla="*/ 4483942 w 5248405"/>
              <a:gd name="connsiteY2" fmla="*/ 0 h 1445652"/>
              <a:gd name="connsiteX3" fmla="*/ 5248405 w 5248405"/>
              <a:gd name="connsiteY3" fmla="*/ 0 h 1445652"/>
              <a:gd name="connsiteX4" fmla="*/ 4483942 w 5248405"/>
              <a:gd name="connsiteY4" fmla="*/ 1445652 h 1445652"/>
              <a:gd name="connsiteX5" fmla="*/ 2705395 w 5248405"/>
              <a:gd name="connsiteY5" fmla="*/ 1445652 h 1445652"/>
              <a:gd name="connsiteX6" fmla="*/ 0 w 5248405"/>
              <a:gd name="connsiteY6" fmla="*/ 1445652 h 144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8405" h="1445652">
                <a:moveTo>
                  <a:pt x="0" y="0"/>
                </a:moveTo>
                <a:lnTo>
                  <a:pt x="2705395" y="0"/>
                </a:lnTo>
                <a:lnTo>
                  <a:pt x="4483942" y="0"/>
                </a:lnTo>
                <a:lnTo>
                  <a:pt x="5248405" y="0"/>
                </a:lnTo>
                <a:lnTo>
                  <a:pt x="4483942" y="1445652"/>
                </a:lnTo>
                <a:lnTo>
                  <a:pt x="2705395" y="1445652"/>
                </a:lnTo>
                <a:lnTo>
                  <a:pt x="0" y="1445652"/>
                </a:lnTo>
                <a:close/>
              </a:path>
            </a:pathLst>
          </a:custGeom>
          <a:solidFill>
            <a:srgbClr val="55B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TextBox 26">
            <a:extLst>
              <a:ext uri="{FF2B5EF4-FFF2-40B4-BE49-F238E27FC236}">
                <a16:creationId xmlns:a16="http://schemas.microsoft.com/office/drawing/2014/main" id="{A2BB5F82-C8A5-4FEA-A921-3764A892297A}"/>
              </a:ext>
            </a:extLst>
          </p:cNvPr>
          <p:cNvSpPr txBox="1"/>
          <p:nvPr/>
        </p:nvSpPr>
        <p:spPr>
          <a:xfrm>
            <a:off x="275218" y="1369525"/>
            <a:ext cx="6932439" cy="830997"/>
          </a:xfrm>
          <a:prstGeom prst="rect">
            <a:avLst/>
          </a:prstGeom>
          <a:noFill/>
        </p:spPr>
        <p:txBody>
          <a:bodyPr wrap="square" rtlCol="0">
            <a:spAutoFit/>
          </a:bodyPr>
          <a:lstStyle/>
          <a:p>
            <a:r>
              <a:rPr lang="cs-CZ" sz="2400" dirty="0">
                <a:solidFill>
                  <a:schemeClr val="bg1"/>
                </a:solidFill>
                <a:latin typeface="Bahnschrift" panose="020B0502040204020203" pitchFamily="34" charset="0"/>
              </a:rPr>
              <a:t>PŘEHLED PROJEKTŮ K DISPOZICI  </a:t>
            </a:r>
          </a:p>
          <a:p>
            <a:r>
              <a:rPr lang="cs-CZ" sz="2400" dirty="0">
                <a:solidFill>
                  <a:schemeClr val="bg1"/>
                </a:solidFill>
                <a:latin typeface="Bahnschrift" panose="020B0502040204020203" pitchFamily="34" charset="0"/>
              </a:rPr>
              <a:t>AVAILABLE PROJECTS</a:t>
            </a:r>
          </a:p>
        </p:txBody>
      </p:sp>
      <p:sp>
        <p:nvSpPr>
          <p:cNvPr id="31" name="TextBox 30">
            <a:extLst>
              <a:ext uri="{FF2B5EF4-FFF2-40B4-BE49-F238E27FC236}">
                <a16:creationId xmlns:a16="http://schemas.microsoft.com/office/drawing/2014/main" id="{1C21FDCE-87EC-432D-B20C-40C186F5DF84}"/>
              </a:ext>
            </a:extLst>
          </p:cNvPr>
          <p:cNvSpPr txBox="1"/>
          <p:nvPr/>
        </p:nvSpPr>
        <p:spPr>
          <a:xfrm>
            <a:off x="3775586" y="172080"/>
            <a:ext cx="3107346" cy="246221"/>
          </a:xfrm>
          <a:prstGeom prst="rect">
            <a:avLst/>
          </a:prstGeom>
          <a:noFill/>
        </p:spPr>
        <p:txBody>
          <a:bodyPr wrap="square" rtlCol="0">
            <a:spAutoFit/>
          </a:bodyPr>
          <a:lstStyle/>
          <a:p>
            <a:r>
              <a:rPr lang="cs-CZ" sz="1000" dirty="0">
                <a:solidFill>
                  <a:schemeClr val="bg1"/>
                </a:solidFill>
                <a:latin typeface="Bahnschrift" panose="020B0502040204020203" pitchFamily="34" charset="0"/>
              </a:rPr>
              <a:t>Pro online informace navštivte: www.retailparks.cz</a:t>
            </a:r>
          </a:p>
        </p:txBody>
      </p:sp>
      <p:sp>
        <p:nvSpPr>
          <p:cNvPr id="32" name="Rectangle 31">
            <a:extLst>
              <a:ext uri="{FF2B5EF4-FFF2-40B4-BE49-F238E27FC236}">
                <a16:creationId xmlns:a16="http://schemas.microsoft.com/office/drawing/2014/main" id="{BC68DED3-90F6-47F5-BB2D-5F4E26B2DB51}"/>
              </a:ext>
            </a:extLst>
          </p:cNvPr>
          <p:cNvSpPr/>
          <p:nvPr/>
        </p:nvSpPr>
        <p:spPr>
          <a:xfrm>
            <a:off x="309367" y="2135689"/>
            <a:ext cx="1063112" cy="369332"/>
          </a:xfrm>
          <a:prstGeom prst="rect">
            <a:avLst/>
          </a:prstGeom>
        </p:spPr>
        <p:txBody>
          <a:bodyPr wrap="none">
            <a:spAutoFit/>
          </a:bodyPr>
          <a:lstStyle/>
          <a:p>
            <a:r>
              <a:rPr lang="cs-CZ" sz="1800" dirty="0">
                <a:solidFill>
                  <a:schemeClr val="bg1"/>
                </a:solidFill>
                <a:latin typeface="Bahnschrift" panose="020B0502040204020203" pitchFamily="34" charset="0"/>
              </a:rPr>
              <a:t>Q2</a:t>
            </a:r>
            <a:r>
              <a:rPr lang="en-GB" sz="1800" dirty="0">
                <a:solidFill>
                  <a:schemeClr val="bg1"/>
                </a:solidFill>
                <a:latin typeface="Bahnschrift" panose="020B0502040204020203" pitchFamily="34" charset="0"/>
              </a:rPr>
              <a:t> / 202</a:t>
            </a:r>
            <a:r>
              <a:rPr lang="cs-CZ" sz="1800" dirty="0">
                <a:solidFill>
                  <a:schemeClr val="bg1"/>
                </a:solidFill>
                <a:latin typeface="Bahnschrift" panose="020B0502040204020203" pitchFamily="34" charset="0"/>
              </a:rPr>
              <a:t>1</a:t>
            </a:r>
          </a:p>
        </p:txBody>
      </p:sp>
    </p:spTree>
    <p:extLst>
      <p:ext uri="{BB962C8B-B14F-4D97-AF65-F5344CB8AC3E}">
        <p14:creationId xmlns:p14="http://schemas.microsoft.com/office/powerpoint/2010/main" val="263930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25 | LIBEREC - SEVERKA</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600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 (lze rozdělit)</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Q3 / 2021</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Sousedská 607, Liberec</a:t>
            </a:r>
          </a:p>
          <a:p>
            <a:pPr algn="just">
              <a:lnSpc>
                <a:spcPts val="1200"/>
              </a:lnSpc>
              <a:spcAft>
                <a:spcPts val="0"/>
              </a:spcAft>
              <a:defRPr/>
            </a:pPr>
            <a:r>
              <a:rPr lang="cs-CZ" sz="800" dirty="0">
                <a:solidFill>
                  <a:schemeClr val="tx1"/>
                </a:solidFill>
                <a:latin typeface="Bahnschrift Light" panose="020B0502040204020203" pitchFamily="34" charset="0"/>
              </a:rPr>
              <a:t>(50°46'28.8"N 15°01'31.1"E)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sdílené prostory u AAA auto, zavedená obchodní zóna při vjezdu do města Liberec, ostatní nájemci –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Mountfield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Prospánek</a:t>
            </a:r>
            <a:r>
              <a:rPr lang="cs-CZ" sz="900" dirty="0">
                <a:solidFill>
                  <a:schemeClr val="tx1"/>
                </a:solidFill>
                <a:latin typeface="Bahnschrift Light" panose="020B0502040204020203" pitchFamily="34" charset="0"/>
              </a:rPr>
              <a:t>, Hop Aréna, </a:t>
            </a:r>
            <a:r>
              <a:rPr lang="cs-CZ" sz="900" dirty="0" err="1">
                <a:solidFill>
                  <a:schemeClr val="tx1"/>
                </a:solidFill>
                <a:latin typeface="Bahnschrift Light" panose="020B0502040204020203" pitchFamily="34" charset="0"/>
              </a:rPr>
              <a:t>Okay</a:t>
            </a:r>
            <a:r>
              <a:rPr lang="cs-CZ" sz="900" dirty="0">
                <a:solidFill>
                  <a:schemeClr val="tx1"/>
                </a:solidFill>
                <a:latin typeface="Bahnschrift Light" panose="020B0502040204020203" pitchFamily="34" charset="0"/>
              </a:rPr>
              <a:t> a </a:t>
            </a:r>
            <a:r>
              <a:rPr lang="cs-CZ" sz="900" dirty="0" err="1">
                <a:solidFill>
                  <a:schemeClr val="tx1"/>
                </a:solidFill>
                <a:latin typeface="Bahnschrift Light" panose="020B0502040204020203" pitchFamily="34" charset="0"/>
              </a:rPr>
              <a:t>SportsDirect</a:t>
            </a:r>
            <a:endParaRPr lang="cs-CZ" sz="900" dirty="0">
              <a:solidFill>
                <a:schemeClr val="tx1"/>
              </a:solidFill>
              <a:latin typeface="Bahnschrift Light" panose="020B0502040204020203" pitchFamily="34" charset="0"/>
            </a:endParaRP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b="1" dirty="0">
                <a:solidFill>
                  <a:schemeClr val="tx1"/>
                </a:solidFill>
                <a:latin typeface="Bahnschrift Light" panose="020B0502040204020203" pitchFamily="34" charset="0"/>
              </a:rPr>
              <a:t>: </a:t>
            </a:r>
            <a:r>
              <a:rPr lang="cs-CZ" sz="900" b="1"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600 </a:t>
            </a:r>
            <a:r>
              <a:rPr lang="cs-CZ" sz="900" dirty="0" err="1">
                <a:solidFill>
                  <a:schemeClr val="tx1"/>
                </a:solidFill>
                <a:latin typeface="Bahnschrift Light" panose="020B0502040204020203" pitchFamily="34" charset="0"/>
              </a:rPr>
              <a:t>sqm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possible</a:t>
            </a:r>
            <a:r>
              <a:rPr lang="cs-CZ" sz="900" dirty="0">
                <a:solidFill>
                  <a:schemeClr val="tx1"/>
                </a:solidFill>
                <a:latin typeface="Bahnschrift Light" panose="020B0502040204020203" pitchFamily="34" charset="0"/>
              </a:rPr>
              <a:t> to </a:t>
            </a:r>
            <a:r>
              <a:rPr lang="cs-CZ" sz="900" dirty="0" err="1">
                <a:solidFill>
                  <a:schemeClr val="tx1"/>
                </a:solidFill>
                <a:latin typeface="Bahnschrift Light" panose="020B0502040204020203" pitchFamily="34" charset="0"/>
              </a:rPr>
              <a:t>divide</a:t>
            </a:r>
            <a:r>
              <a:rPr lang="cs-CZ" sz="900" dirty="0">
                <a:solidFill>
                  <a:schemeClr val="tx1"/>
                </a:solidFill>
                <a:latin typeface="Bahnschrift Light" panose="020B0502040204020203" pitchFamily="34" charset="0"/>
              </a:rPr>
              <a:t>)</a:t>
            </a:r>
            <a:endParaRPr lang="en-US" sz="900" dirty="0">
              <a:solidFill>
                <a:schemeClr val="tx1"/>
              </a:solidFill>
              <a:latin typeface="Bahnschrift Light" panose="020B0502040204020203" pitchFamily="34" charset="0"/>
            </a:endParaRPr>
          </a:p>
          <a:p>
            <a:pPr algn="just">
              <a:lnSpc>
                <a:spcPts val="1200"/>
              </a:lnSpc>
              <a:spcAft>
                <a:spcPts val="0"/>
              </a:spcAft>
              <a:defRPr/>
            </a:pPr>
            <a:r>
              <a:rPr lang="en-US" sz="900" b="1" dirty="0">
                <a:solidFill>
                  <a:schemeClr val="tx1"/>
                </a:solidFill>
                <a:latin typeface="Bahnschrift" panose="020B0502040204020203" pitchFamily="34" charset="0"/>
              </a:rPr>
              <a:t>Available</a:t>
            </a:r>
            <a:r>
              <a:rPr lang="en-US"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Q3 / 2021 </a:t>
            </a:r>
          </a:p>
          <a:p>
            <a:pPr algn="just">
              <a:lnSpc>
                <a:spcPts val="1200"/>
              </a:lnSpc>
              <a:spcAft>
                <a:spcPts val="0"/>
              </a:spcAft>
              <a:defRPr/>
            </a:pPr>
            <a:r>
              <a:rPr lang="en-US" sz="900" b="1" dirty="0">
                <a:solidFill>
                  <a:schemeClr val="tx1"/>
                </a:solidFill>
                <a:latin typeface="Bahnschrift" panose="020B0502040204020203" pitchFamily="34" charset="0"/>
              </a:rPr>
              <a:t>Location</a:t>
            </a:r>
            <a:r>
              <a:rPr lang="en-US" sz="900" b="1"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Sousedská</a:t>
            </a:r>
            <a:r>
              <a:rPr lang="en-US" sz="900" dirty="0">
                <a:solidFill>
                  <a:schemeClr val="tx1"/>
                </a:solidFill>
                <a:latin typeface="Bahnschrift Light" panose="020B0502040204020203" pitchFamily="34" charset="0"/>
              </a:rPr>
              <a:t> 607, Liberec</a:t>
            </a:r>
          </a:p>
          <a:p>
            <a:pPr algn="just">
              <a:lnSpc>
                <a:spcPts val="1200"/>
              </a:lnSpc>
              <a:spcAft>
                <a:spcPts val="0"/>
              </a:spcAft>
              <a:defRPr/>
            </a:pPr>
            <a:r>
              <a:rPr lang="en-US" sz="900" dirty="0">
                <a:solidFill>
                  <a:schemeClr val="tx1"/>
                </a:solidFill>
                <a:latin typeface="Bahnschrift Light" panose="020B0502040204020203" pitchFamily="34" charset="0"/>
              </a:rPr>
              <a:t>(50°46'28.8"N 15°01'31.1"E)</a:t>
            </a:r>
          </a:p>
          <a:p>
            <a:pPr algn="just">
              <a:lnSpc>
                <a:spcPts val="1200"/>
              </a:lnSpc>
              <a:spcAft>
                <a:spcPts val="0"/>
              </a:spcAft>
              <a:defRPr/>
            </a:pPr>
            <a:r>
              <a:rPr lang="en-US" sz="900" b="1" dirty="0">
                <a:solidFill>
                  <a:schemeClr val="tx1"/>
                </a:solidFill>
                <a:latin typeface="Bahnschrift" panose="020B0502040204020203" pitchFamily="34" charset="0"/>
              </a:rPr>
              <a:t>Notes</a:t>
            </a:r>
            <a:r>
              <a:rPr lang="en-US" sz="900" b="1"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shared spaces at AAA auto, established business zone at</a:t>
            </a:r>
            <a:r>
              <a:rPr lang="cs-CZ" sz="900"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Liberec main city entrance, other tenants - </a:t>
            </a:r>
            <a:r>
              <a:rPr lang="en-US" sz="900" dirty="0" err="1">
                <a:solidFill>
                  <a:schemeClr val="tx1"/>
                </a:solidFill>
                <a:latin typeface="Bahnschrift Light" panose="020B0502040204020203" pitchFamily="34" charset="0"/>
              </a:rPr>
              <a:t>Planeo</a:t>
            </a:r>
            <a:r>
              <a:rPr lang="en-US" sz="900" dirty="0">
                <a:solidFill>
                  <a:schemeClr val="tx1"/>
                </a:solidFill>
                <a:latin typeface="Bahnschrift Light" panose="020B0502040204020203" pitchFamily="34" charset="0"/>
              </a:rPr>
              <a:t>, Mountfield, </a:t>
            </a:r>
            <a:r>
              <a:rPr lang="en-US" sz="900" dirty="0" err="1">
                <a:solidFill>
                  <a:schemeClr val="tx1"/>
                </a:solidFill>
                <a:latin typeface="Bahnschrift Light" panose="020B0502040204020203" pitchFamily="34" charset="0"/>
              </a:rPr>
              <a:t>Prospánek</a:t>
            </a:r>
            <a:r>
              <a:rPr lang="en-US" sz="900" dirty="0">
                <a:solidFill>
                  <a:schemeClr val="tx1"/>
                </a:solidFill>
                <a:latin typeface="Bahnschrift Light" panose="020B0502040204020203" pitchFamily="34" charset="0"/>
              </a:rPr>
              <a:t>, Hop Arena, Okay and </a:t>
            </a:r>
            <a:r>
              <a:rPr lang="en-US" sz="900" dirty="0" err="1">
                <a:solidFill>
                  <a:schemeClr val="tx1"/>
                </a:solidFill>
                <a:latin typeface="Bahnschrift Light" panose="020B0502040204020203" pitchFamily="34" charset="0"/>
              </a:rPr>
              <a:t>SportsDirect</a:t>
            </a:r>
            <a:endParaRPr lang="en-US" sz="900" dirty="0">
              <a:solidFill>
                <a:schemeClr val="tx1"/>
              </a:solidFill>
              <a:latin typeface="Bahnschrift Light" panose="020B0502040204020203" pitchFamily="34" charset="0"/>
            </a:endParaRP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28</a:t>
            </a:r>
            <a:r>
              <a:rPr lang="en-US" sz="1200" dirty="0">
                <a:latin typeface="Bahnschrift SemiBold" panose="020B0502040204020203" pitchFamily="34" charset="0"/>
              </a:rPr>
              <a:t> | NOVÝ BOR</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cca 1 360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dle dohody</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Nový Bor, B. </a:t>
            </a:r>
            <a:r>
              <a:rPr lang="cs-CZ" sz="900" dirty="0" err="1">
                <a:solidFill>
                  <a:schemeClr val="tx1"/>
                </a:solidFill>
                <a:latin typeface="Bahnschrift Light" panose="020B0502040204020203" pitchFamily="34" charset="0"/>
              </a:rPr>
              <a:t>Ergmanna</a:t>
            </a:r>
            <a:r>
              <a:rPr lang="cs-CZ" sz="900" dirty="0">
                <a:solidFill>
                  <a:schemeClr val="tx1"/>
                </a:solidFill>
                <a:latin typeface="Bahnschrift Light" panose="020B0502040204020203" pitchFamily="34" charset="0"/>
              </a:rPr>
              <a:t> ul.          (50°45'54.602"N, 14°32'43.988"E)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vedle hypermarketu </a:t>
            </a:r>
            <a:r>
              <a:rPr lang="cs-CZ" sz="900" dirty="0" err="1">
                <a:solidFill>
                  <a:schemeClr val="tx1"/>
                </a:solidFill>
                <a:latin typeface="Bahnschrift Light" panose="020B0502040204020203" pitchFamily="34" charset="0"/>
              </a:rPr>
              <a:t>Kaulfand</a:t>
            </a:r>
            <a:r>
              <a:rPr lang="cs-CZ" sz="900" dirty="0">
                <a:solidFill>
                  <a:schemeClr val="tx1"/>
                </a:solidFill>
                <a:latin typeface="Bahnschrift Light" panose="020B0502040204020203" pitchFamily="34" charset="0"/>
              </a:rPr>
              <a:t> a supermarketu Penny, nájemci –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Teta a Orion, celková plánovaná velikost 3 500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a:t>
            </a:r>
          </a:p>
          <a:p>
            <a:pPr algn="just">
              <a:lnSpc>
                <a:spcPts val="1200"/>
              </a:lnSpc>
              <a:spcAft>
                <a:spcPts val="0"/>
              </a:spcAft>
            </a:pPr>
            <a:endParaRPr lang="cs-CZ" sz="900" dirty="0">
              <a:solidFill>
                <a:schemeClr val="tx1"/>
              </a:solidFill>
              <a:latin typeface="Bahnschrift Light" panose="020B0502040204020203" pitchFamily="34" charset="0"/>
            </a:endParaRP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2228" y="710575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approx</a:t>
            </a:r>
            <a:r>
              <a:rPr lang="cs-CZ" sz="900" dirty="0">
                <a:solidFill>
                  <a:schemeClr val="tx1"/>
                </a:solidFill>
                <a:latin typeface="Bahnschrift Light" panose="020B0502040204020203" pitchFamily="34" charset="0"/>
              </a:rPr>
              <a:t>. 1 360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upon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agreement</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Nový Bor, B. </a:t>
            </a:r>
            <a:r>
              <a:rPr lang="cs-CZ" sz="900" dirty="0" err="1">
                <a:solidFill>
                  <a:schemeClr val="tx1"/>
                </a:solidFill>
                <a:latin typeface="Bahnschrift Light" panose="020B0502040204020203" pitchFamily="34" charset="0"/>
              </a:rPr>
              <a:t>Ergmanna</a:t>
            </a:r>
            <a:r>
              <a:rPr lang="cs-CZ" sz="900" dirty="0">
                <a:solidFill>
                  <a:schemeClr val="tx1"/>
                </a:solidFill>
                <a:latin typeface="Bahnschrift Light" panose="020B0502040204020203" pitchFamily="34" charset="0"/>
              </a:rPr>
              <a:t> St.        (50°45'54.602"N, 14°32'43.988"E)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b="1"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next</a:t>
            </a:r>
            <a:r>
              <a:rPr lang="cs-CZ" sz="900" dirty="0">
                <a:solidFill>
                  <a:schemeClr val="tx1"/>
                </a:solidFill>
                <a:latin typeface="Bahnschrift Light" panose="020B0502040204020203" pitchFamily="34" charset="0"/>
              </a:rPr>
              <a:t> to Kaufland and Penny Market, </a:t>
            </a:r>
            <a:r>
              <a:rPr lang="cs-CZ" sz="900" dirty="0" err="1">
                <a:solidFill>
                  <a:schemeClr val="tx1"/>
                </a:solidFill>
                <a:latin typeface="Bahnschrift Light" panose="020B0502040204020203" pitchFamily="34" charset="0"/>
              </a:rPr>
              <a:t>current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Teta and Orion, </a:t>
            </a:r>
            <a:r>
              <a:rPr lang="cs-CZ" sz="900" dirty="0" err="1">
                <a:solidFill>
                  <a:schemeClr val="tx1"/>
                </a:solidFill>
                <a:latin typeface="Bahnschrift Light" panose="020B0502040204020203" pitchFamily="34" charset="0"/>
              </a:rPr>
              <a:t>planned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size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retail park more           </a:t>
            </a:r>
            <a:r>
              <a:rPr lang="cs-CZ" sz="900" dirty="0" err="1">
                <a:solidFill>
                  <a:schemeClr val="tx1"/>
                </a:solidFill>
                <a:latin typeface="Bahnschrift Light" panose="020B0502040204020203" pitchFamily="34" charset="0"/>
              </a:rPr>
              <a:t>than</a:t>
            </a:r>
            <a:r>
              <a:rPr lang="cs-CZ" sz="900" dirty="0">
                <a:solidFill>
                  <a:schemeClr val="tx1"/>
                </a:solidFill>
                <a:latin typeface="Bahnschrift Light" panose="020B0502040204020203" pitchFamily="34" charset="0"/>
              </a:rPr>
              <a:t> 3 500 </a:t>
            </a:r>
            <a:r>
              <a:rPr lang="cs-CZ" sz="900" dirty="0" err="1">
                <a:solidFill>
                  <a:schemeClr val="tx1"/>
                </a:solidFill>
                <a:latin typeface="Bahnschrift Light" panose="020B0502040204020203" pitchFamily="34" charset="0"/>
              </a:rPr>
              <a:t>sq</a:t>
            </a:r>
            <a:r>
              <a:rPr lang="cs-CZ" sz="900" dirty="0">
                <a:solidFill>
                  <a:schemeClr val="tx1"/>
                </a:solidFill>
                <a:latin typeface="Bahnschrift Light" panose="020B0502040204020203" pitchFamily="34" charset="0"/>
              </a:rPr>
              <a:t> m.</a:t>
            </a:r>
          </a:p>
          <a:p>
            <a:pPr algn="just">
              <a:lnSpc>
                <a:spcPts val="1200"/>
              </a:lnSpc>
              <a:spcAft>
                <a:spcPts val="0"/>
              </a:spcAft>
              <a:defRPr/>
            </a:pPr>
            <a:endParaRPr lang="cs-CZ" sz="1000" dirty="0">
              <a:solidFill>
                <a:schemeClr val="tx1"/>
              </a:solidFill>
              <a:latin typeface="Bahnschrift Light" panose="020B0502040204020203" pitchFamily="34"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pl-PL" sz="1200" dirty="0">
                <a:latin typeface="Bahnschrift SemiBold" panose="020B0502040204020203" pitchFamily="34" charset="0"/>
              </a:rPr>
              <a:t>27 | OLOMOUC - BAUMAX</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a:t>
            </a:r>
            <a:r>
              <a:rPr lang="cs-CZ" sz="900" dirty="0">
                <a:solidFill>
                  <a:schemeClr val="tx1"/>
                </a:solidFill>
                <a:latin typeface="Bahnschrift Light" panose="020B0502040204020203" pitchFamily="34" charset="0"/>
              </a:rPr>
              <a:t> od 520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Olomouc, Holická ul.                 (49°34'58.663"N, 17°16'16.870"E)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projekt je situován ve středu města, vedle prodejny </a:t>
            </a:r>
            <a:r>
              <a:rPr lang="cs-CZ" sz="900" dirty="0" err="1">
                <a:solidFill>
                  <a:schemeClr val="tx1"/>
                </a:solidFill>
                <a:latin typeface="Bahnschrift Light" panose="020B0502040204020203" pitchFamily="34" charset="0"/>
              </a:rPr>
              <a:t>Baumax</a:t>
            </a:r>
            <a:r>
              <a:rPr lang="cs-CZ" sz="900" dirty="0">
                <a:solidFill>
                  <a:schemeClr val="tx1"/>
                </a:solidFill>
                <a:latin typeface="Bahnschrift Light" panose="020B0502040204020203" pitchFamily="34" charset="0"/>
              </a:rPr>
              <a:t> a hlavního silničního průtahu centrem města</a:t>
            </a:r>
            <a:endParaRPr lang="en-GB" sz="900" dirty="0">
              <a:solidFill>
                <a:schemeClr val="tx1"/>
              </a:solidFill>
              <a:latin typeface="Bahnschrift Light" panose="020B0502040204020203" pitchFamily="34" charset="0"/>
            </a:endParaRP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6712" y="530243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520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Olomouc, Holická Str.               </a:t>
            </a:r>
            <a:r>
              <a:rPr lang="en-GB"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        </a:t>
            </a:r>
            <a:r>
              <a:rPr lang="en-GB" sz="900" dirty="0">
                <a:solidFill>
                  <a:schemeClr val="tx1"/>
                </a:solidFill>
                <a:latin typeface="Bahnschrift Light" panose="020B0502040204020203" pitchFamily="34" charset="0"/>
              </a:rPr>
              <a:t>(49°34'58.663"N, 17°16'16.870"E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the project is situated in the center of the city, next to </a:t>
            </a:r>
            <a:r>
              <a:rPr lang="en-US" sz="900" dirty="0" err="1">
                <a:solidFill>
                  <a:schemeClr val="tx1"/>
                </a:solidFill>
                <a:latin typeface="Bahnschrift Light" panose="020B0502040204020203" pitchFamily="34" charset="0"/>
              </a:rPr>
              <a:t>Baumax</a:t>
            </a:r>
            <a:r>
              <a:rPr lang="en-US" sz="900" dirty="0">
                <a:solidFill>
                  <a:schemeClr val="tx1"/>
                </a:solidFill>
                <a:latin typeface="Bahnschrift Light" panose="020B0502040204020203" pitchFamily="34" charset="0"/>
              </a:rPr>
              <a:t> and</a:t>
            </a:r>
            <a:r>
              <a:rPr lang="cs-CZ" sz="900" dirty="0">
                <a:solidFill>
                  <a:schemeClr val="tx1"/>
                </a:solidFill>
                <a:latin typeface="Bahnschrift Light" panose="020B0502040204020203" pitchFamily="34" charset="0"/>
              </a:rPr>
              <a:t> in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close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proximity</a:t>
            </a:r>
            <a:r>
              <a:rPr lang="cs-CZ" sz="900" dirty="0">
                <a:solidFill>
                  <a:schemeClr val="tx1"/>
                </a:solidFill>
                <a:latin typeface="Bahnschrift Light" panose="020B0502040204020203" pitchFamily="34" charset="0"/>
              </a:rPr>
              <a:t> to</a:t>
            </a:r>
            <a:r>
              <a:rPr lang="en-US" sz="900" dirty="0">
                <a:solidFill>
                  <a:schemeClr val="tx1"/>
                </a:solidFill>
                <a:latin typeface="Bahnschrift Light" panose="020B0502040204020203" pitchFamily="34" charset="0"/>
              </a:rPr>
              <a:t> the main road junction through the city center </a:t>
            </a:r>
            <a:r>
              <a:rPr lang="cs-CZ" sz="1000" dirty="0">
                <a:solidFill>
                  <a:schemeClr val="tx1"/>
                </a:solidFill>
                <a:latin typeface="Bahnschrift Light" panose="020B0502040204020203" pitchFamily="34" charset="0"/>
              </a:rPr>
              <a:t> </a:t>
            </a:r>
            <a:endParaRPr lang="en-GB" sz="1000" dirty="0">
              <a:solidFill>
                <a:schemeClr val="tx1"/>
              </a:solidFill>
              <a:latin typeface="Bahnschrift Light" panose="020B0502040204020203" pitchFamily="34" charset="0"/>
            </a:endParaRP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26 | PRAHA 9 - PODĚBRADSKÁ</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 </a:t>
            </a:r>
            <a:r>
              <a:rPr lang="cs-CZ" sz="900" dirty="0">
                <a:solidFill>
                  <a:schemeClr val="tx1"/>
                </a:solidFill>
                <a:latin typeface="Bahnschrift Light" panose="020B0502040204020203" pitchFamily="34" charset="0"/>
              </a:rPr>
              <a:t>460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 </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Praha 9 - Poděbradská ul.             (50°6'9.343"N, 14°29'57.170"E)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Komerční a kancelářské plochy, flexibilní velikost jednotek, v blízkosti tramvajová zastávka. Nájemce: Koupelny Ptáček</a:t>
            </a: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460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Praha 9 – Poděbradská Str.</a:t>
            </a:r>
            <a:r>
              <a:rPr lang="en-GB"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        </a:t>
            </a:r>
            <a:r>
              <a:rPr lang="en-GB" sz="900" dirty="0">
                <a:solidFill>
                  <a:schemeClr val="tx1"/>
                </a:solidFill>
                <a:latin typeface="Bahnschrift Light" panose="020B0502040204020203" pitchFamily="34" charset="0"/>
              </a:rPr>
              <a:t>(50°6'9.343"N, 14°29'57.170"E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commercial</a:t>
            </a:r>
            <a:r>
              <a:rPr lang="cs-CZ" sz="900" dirty="0">
                <a:solidFill>
                  <a:schemeClr val="tx1"/>
                </a:solidFill>
                <a:latin typeface="Bahnschrift Light" panose="020B0502040204020203" pitchFamily="34" charset="0"/>
              </a:rPr>
              <a:t> and </a:t>
            </a:r>
            <a:r>
              <a:rPr lang="cs-CZ" sz="900" dirty="0" err="1">
                <a:solidFill>
                  <a:schemeClr val="tx1"/>
                </a:solidFill>
                <a:latin typeface="Bahnschrift Light" panose="020B0502040204020203" pitchFamily="34" charset="0"/>
              </a:rPr>
              <a:t>office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space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flexible</a:t>
            </a:r>
            <a:r>
              <a:rPr lang="cs-CZ" sz="900" dirty="0">
                <a:solidFill>
                  <a:schemeClr val="tx1"/>
                </a:solidFill>
                <a:latin typeface="Bahnschrift Light" panose="020B0502040204020203" pitchFamily="34" charset="0"/>
              </a:rPr>
              <a:t> unit </a:t>
            </a:r>
            <a:r>
              <a:rPr lang="cs-CZ" sz="900" dirty="0" err="1">
                <a:solidFill>
                  <a:schemeClr val="tx1"/>
                </a:solidFill>
                <a:latin typeface="Bahnschrift Light" panose="020B0502040204020203" pitchFamily="34" charset="0"/>
              </a:rPr>
              <a:t>size</a:t>
            </a:r>
            <a:r>
              <a:rPr lang="cs-CZ" sz="900" dirty="0">
                <a:solidFill>
                  <a:schemeClr val="tx1"/>
                </a:solidFill>
                <a:latin typeface="Bahnschrift Light" panose="020B0502040204020203" pitchFamily="34" charset="0"/>
              </a:rPr>
              <a:t>, tram stop in </a:t>
            </a:r>
            <a:r>
              <a:rPr lang="cs-CZ" sz="900" dirty="0" err="1">
                <a:solidFill>
                  <a:schemeClr val="tx1"/>
                </a:solidFill>
                <a:latin typeface="Bahnschrift Light" panose="020B0502040204020203" pitchFamily="34" charset="0"/>
              </a:rPr>
              <a:t>close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proximity.Current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a:t>
            </a:r>
            <a:r>
              <a:rPr lang="cs-CZ" sz="900" dirty="0">
                <a:solidFill>
                  <a:schemeClr val="tx1"/>
                </a:solidFill>
                <a:latin typeface="Bahnschrift Light" panose="020B0502040204020203" pitchFamily="34" charset="0"/>
              </a:rPr>
              <a:t> Koupelny Ptáček.</a:t>
            </a:r>
          </a:p>
          <a:p>
            <a:pPr algn="just">
              <a:lnSpc>
                <a:spcPts val="1200"/>
              </a:lnSpc>
              <a:spcAft>
                <a:spcPts val="0"/>
              </a:spcAft>
            </a:pPr>
            <a:r>
              <a:rPr lang="cs-CZ" sz="1000" dirty="0">
                <a:solidFill>
                  <a:schemeClr val="tx1"/>
                </a:solidFill>
                <a:latin typeface="Bahnschrift Light" panose="020B0502040204020203" pitchFamily="34" charset="0"/>
              </a:rPr>
              <a:t> </a:t>
            </a:r>
            <a:endParaRPr lang="en-GB" sz="1000" dirty="0">
              <a:solidFill>
                <a:schemeClr val="tx1"/>
              </a:solidFill>
              <a:latin typeface="Bahnschrift Light" panose="020B0502040204020203" pitchFamily="34" charset="0"/>
            </a:endParaRPr>
          </a:p>
        </p:txBody>
      </p:sp>
      <p:pic>
        <p:nvPicPr>
          <p:cNvPr id="37" name="Picture 2">
            <a:extLst>
              <a:ext uri="{FF2B5EF4-FFF2-40B4-BE49-F238E27FC236}">
                <a16:creationId xmlns:a16="http://schemas.microsoft.com/office/drawing/2014/main" id="{AB854BA5-A702-4227-BA71-162E894C7A48}"/>
              </a:ext>
            </a:extLst>
          </p:cNvPr>
          <p:cNvPicPr>
            <a:picLocks noChangeArrowheads="1"/>
          </p:cNvPicPr>
          <p:nvPr/>
        </p:nvPicPr>
        <p:blipFill>
          <a:blip r:embed="rId7">
            <a:extLst>
              <a:ext uri="{28A0092B-C50C-407E-A947-70E740481C1C}">
                <a14:useLocalDpi xmlns:a14="http://schemas.microsoft.com/office/drawing/2010/main"/>
              </a:ext>
            </a:extLst>
          </a:blip>
          <a:srcRect/>
          <a:stretch/>
        </p:blipFill>
        <p:spPr bwMode="auto">
          <a:xfrm>
            <a:off x="59109" y="1479544"/>
            <a:ext cx="2124453" cy="1594067"/>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39" name="Rectangle: Rounded Corners 38">
            <a:extLst>
              <a:ext uri="{FF2B5EF4-FFF2-40B4-BE49-F238E27FC236}">
                <a16:creationId xmlns:a16="http://schemas.microsoft.com/office/drawing/2014/main" id="{42E416EE-36F5-4F02-A052-5763DF3087EA}"/>
              </a:ext>
            </a:extLst>
          </p:cNvPr>
          <p:cNvSpPr/>
          <p:nvPr/>
        </p:nvSpPr>
        <p:spPr>
          <a:xfrm>
            <a:off x="586307" y="2849801"/>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0" name="Graphic 39" descr="Map with pin">
            <a:extLst>
              <a:ext uri="{FF2B5EF4-FFF2-40B4-BE49-F238E27FC236}">
                <a16:creationId xmlns:a16="http://schemas.microsoft.com/office/drawing/2014/main" id="{37973F93-1FEC-43B8-B733-46A5B82FA11C}"/>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0670" y="2834873"/>
            <a:ext cx="217067" cy="216710"/>
          </a:xfrm>
          <a:prstGeom prst="rect">
            <a:avLst/>
          </a:prstGeom>
        </p:spPr>
      </p:pic>
      <p:pic>
        <p:nvPicPr>
          <p:cNvPr id="41" name="Picture 40">
            <a:extLst>
              <a:ext uri="{FF2B5EF4-FFF2-40B4-BE49-F238E27FC236}">
                <a16:creationId xmlns:a16="http://schemas.microsoft.com/office/drawing/2014/main" id="{35AEE590-CA7B-47EA-A5BE-083A3EA15EC7}"/>
              </a:ext>
            </a:extLst>
          </p:cNvPr>
          <p:cNvPicPr>
            <a:picLocks/>
          </p:cNvPicPr>
          <p:nvPr/>
        </p:nvPicPr>
        <p:blipFill rotWithShape="1">
          <a:blip r:embed="rId11">
            <a:extLst>
              <a:ext uri="{28A0092B-C50C-407E-A947-70E740481C1C}">
                <a14:useLocalDpi xmlns:a14="http://schemas.microsoft.com/office/drawing/2010/main"/>
              </a:ext>
            </a:extLst>
          </a:blip>
          <a:srcRect/>
          <a:stretch/>
        </p:blipFill>
        <p:spPr>
          <a:xfrm>
            <a:off x="107358" y="3246982"/>
            <a:ext cx="2076204" cy="1512069"/>
          </a:xfrm>
          <a:prstGeom prst="roundRect">
            <a:avLst/>
          </a:prstGeom>
          <a:effectLst>
            <a:outerShdw blurRad="50800" dist="38100" dir="2700000" algn="tl" rotWithShape="0">
              <a:prstClr val="black">
                <a:alpha val="40000"/>
              </a:prstClr>
            </a:outerShdw>
          </a:effectLst>
        </p:spPr>
      </p:pic>
      <p:grpSp>
        <p:nvGrpSpPr>
          <p:cNvPr id="42" name="Group 41">
            <a:extLst>
              <a:ext uri="{FF2B5EF4-FFF2-40B4-BE49-F238E27FC236}">
                <a16:creationId xmlns:a16="http://schemas.microsoft.com/office/drawing/2014/main" id="{326547EC-B4B3-4B06-880F-C0D77D3DD6A3}"/>
              </a:ext>
            </a:extLst>
          </p:cNvPr>
          <p:cNvGrpSpPr/>
          <p:nvPr/>
        </p:nvGrpSpPr>
        <p:grpSpPr>
          <a:xfrm>
            <a:off x="628280" y="4562485"/>
            <a:ext cx="1054986" cy="216710"/>
            <a:chOff x="665416" y="6640062"/>
            <a:chExt cx="1054986" cy="216710"/>
          </a:xfrm>
        </p:grpSpPr>
        <p:sp>
          <p:nvSpPr>
            <p:cNvPr id="43" name="Rectangle: Rounded Corners 42">
              <a:extLst>
                <a:ext uri="{FF2B5EF4-FFF2-40B4-BE49-F238E27FC236}">
                  <a16:creationId xmlns:a16="http://schemas.microsoft.com/office/drawing/2014/main" id="{CF3A5EB8-0A00-4429-97B7-1EB0A0FCC861}"/>
                </a:ext>
              </a:extLst>
            </p:cNvPr>
            <p:cNvSpPr/>
            <p:nvPr/>
          </p:nvSpPr>
          <p:spPr>
            <a:xfrm>
              <a:off x="665416" y="6656577"/>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5" name="Graphic 44" descr="Map with pin">
              <a:extLst>
                <a:ext uri="{FF2B5EF4-FFF2-40B4-BE49-F238E27FC236}">
                  <a16:creationId xmlns:a16="http://schemas.microsoft.com/office/drawing/2014/main" id="{4E6AA04C-D24C-4CAE-B27E-CB4D8414B848}"/>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1222" y="6640062"/>
              <a:ext cx="216710" cy="216710"/>
            </a:xfrm>
            <a:prstGeom prst="rect">
              <a:avLst/>
            </a:prstGeom>
          </p:spPr>
        </p:pic>
      </p:grpSp>
      <p:pic>
        <p:nvPicPr>
          <p:cNvPr id="46" name="Picture 45">
            <a:extLst>
              <a:ext uri="{FF2B5EF4-FFF2-40B4-BE49-F238E27FC236}">
                <a16:creationId xmlns:a16="http://schemas.microsoft.com/office/drawing/2014/main" id="{B4828E7C-D9AC-484C-AA1F-4B09086E6247}"/>
              </a:ext>
            </a:extLst>
          </p:cNvPr>
          <p:cNvPicPr>
            <a:picLocks/>
          </p:cNvPicPr>
          <p:nvPr/>
        </p:nvPicPr>
        <p:blipFill>
          <a:blip r:embed="rId13">
            <a:extLst>
              <a:ext uri="{28A0092B-C50C-407E-A947-70E740481C1C}">
                <a14:useLocalDpi xmlns:a14="http://schemas.microsoft.com/office/drawing/2010/main"/>
              </a:ext>
            </a:extLst>
          </a:blip>
          <a:srcRect/>
          <a:stretch/>
        </p:blipFill>
        <p:spPr>
          <a:xfrm>
            <a:off x="107358" y="5062118"/>
            <a:ext cx="2077228" cy="1573619"/>
          </a:xfrm>
          <a:prstGeom prst="roundRect">
            <a:avLst/>
          </a:prstGeom>
          <a:effectLst>
            <a:outerShdw blurRad="50800" dist="38100" dir="2700000" algn="tl" rotWithShape="0">
              <a:prstClr val="black">
                <a:alpha val="40000"/>
              </a:prstClr>
            </a:outerShdw>
          </a:effectLst>
        </p:spPr>
      </p:pic>
      <p:sp>
        <p:nvSpPr>
          <p:cNvPr id="47" name="Rectangle: Rounded Corners 46">
            <a:extLst>
              <a:ext uri="{FF2B5EF4-FFF2-40B4-BE49-F238E27FC236}">
                <a16:creationId xmlns:a16="http://schemas.microsoft.com/office/drawing/2014/main" id="{5DAD4024-0E31-4C0A-A87E-950E68BFF1D3}"/>
              </a:ext>
            </a:extLst>
          </p:cNvPr>
          <p:cNvSpPr/>
          <p:nvPr/>
        </p:nvSpPr>
        <p:spPr>
          <a:xfrm>
            <a:off x="615984" y="6410267"/>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4">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8" name="Graphic 47" descr="Map with pin">
            <a:extLst>
              <a:ext uri="{FF2B5EF4-FFF2-40B4-BE49-F238E27FC236}">
                <a16:creationId xmlns:a16="http://schemas.microsoft.com/office/drawing/2014/main" id="{664F6814-B79C-4356-862C-07EF20590FC8}"/>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9410" y="6395339"/>
            <a:ext cx="216710" cy="216710"/>
          </a:xfrm>
          <a:prstGeom prst="rect">
            <a:avLst/>
          </a:prstGeom>
        </p:spPr>
      </p:pic>
      <p:pic>
        <p:nvPicPr>
          <p:cNvPr id="49" name="Picture 48">
            <a:extLst>
              <a:ext uri="{FF2B5EF4-FFF2-40B4-BE49-F238E27FC236}">
                <a16:creationId xmlns:a16="http://schemas.microsoft.com/office/drawing/2014/main" id="{5A161511-642B-456B-BCCA-3C9D1C10F028}"/>
              </a:ext>
            </a:extLst>
          </p:cNvPr>
          <p:cNvPicPr>
            <a:picLocks/>
          </p:cNvPicPr>
          <p:nvPr/>
        </p:nvPicPr>
        <p:blipFill rotWithShape="1">
          <a:blip r:embed="rId15">
            <a:extLst>
              <a:ext uri="{28A0092B-C50C-407E-A947-70E740481C1C}">
                <a14:useLocalDpi xmlns:a14="http://schemas.microsoft.com/office/drawing/2010/main"/>
              </a:ext>
            </a:extLst>
          </a:blip>
          <a:srcRect/>
          <a:stretch/>
        </p:blipFill>
        <p:spPr>
          <a:xfrm>
            <a:off x="73558" y="6848325"/>
            <a:ext cx="2098800" cy="1507084"/>
          </a:xfrm>
          <a:prstGeom prst="roundRect">
            <a:avLst/>
          </a:prstGeom>
          <a:effectLst>
            <a:outerShdw blurRad="50800" dist="38100" dir="2700000" algn="tl" rotWithShape="0">
              <a:prstClr val="black">
                <a:alpha val="40000"/>
              </a:prstClr>
            </a:outerShdw>
          </a:effectLst>
        </p:spPr>
      </p:pic>
      <p:sp>
        <p:nvSpPr>
          <p:cNvPr id="50" name="Rectangle: Rounded Corners 49">
            <a:extLst>
              <a:ext uri="{FF2B5EF4-FFF2-40B4-BE49-F238E27FC236}">
                <a16:creationId xmlns:a16="http://schemas.microsoft.com/office/drawing/2014/main" id="{FA8F0430-0667-406B-9F9B-F088399A2419}"/>
              </a:ext>
            </a:extLst>
          </p:cNvPr>
          <p:cNvSpPr/>
          <p:nvPr/>
        </p:nvSpPr>
        <p:spPr>
          <a:xfrm>
            <a:off x="579176" y="8166443"/>
            <a:ext cx="1076399"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6">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1" name="Graphic 50" descr="Map with pin">
            <a:extLst>
              <a:ext uri="{FF2B5EF4-FFF2-40B4-BE49-F238E27FC236}">
                <a16:creationId xmlns:a16="http://schemas.microsoft.com/office/drawing/2014/main" id="{B0A54B66-E843-433C-B7D8-4531259C5761}"/>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1817" y="8148249"/>
            <a:ext cx="221109" cy="216710"/>
          </a:xfrm>
          <a:prstGeom prst="rect">
            <a:avLst/>
          </a:prstGeom>
        </p:spPr>
      </p:pic>
    </p:spTree>
    <p:extLst>
      <p:ext uri="{BB962C8B-B14F-4D97-AF65-F5344CB8AC3E}">
        <p14:creationId xmlns:p14="http://schemas.microsoft.com/office/powerpoint/2010/main" val="156011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pl-PL" sz="1200" dirty="0">
                <a:latin typeface="Bahnschrift SemiBold" panose="020B0502040204020203" pitchFamily="34" charset="0"/>
              </a:rPr>
              <a:t>29 | CHRUDIM – RP TESCO</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709 m2, 155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Dr. Milady Horákové 10, Chrudim                        </a:t>
            </a:r>
          </a:p>
          <a:p>
            <a:pPr algn="just">
              <a:lnSpc>
                <a:spcPts val="1200"/>
              </a:lnSpc>
              <a:spcAft>
                <a:spcPts val="0"/>
              </a:spcAft>
              <a:defRPr/>
            </a:pPr>
            <a:r>
              <a:rPr lang="cs-CZ"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49°56'14.6"N 15°48'08.2"E</a:t>
            </a:r>
            <a:r>
              <a:rPr lang="cs-CZ" sz="900" dirty="0">
                <a:solidFill>
                  <a:schemeClr val="tx1"/>
                </a:solidFill>
                <a:latin typeface="Bahnschrift Light" panose="020B0502040204020203" pitchFamily="34" charset="0"/>
              </a:rPr>
              <a:t>)</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vedle hypermarketu Tesco, nájemci -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Rossman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Datart</a:t>
            </a:r>
            <a:r>
              <a:rPr lang="cs-CZ" sz="900" dirty="0">
                <a:solidFill>
                  <a:schemeClr val="tx1"/>
                </a:solidFill>
                <a:latin typeface="Bahnschrift Light" panose="020B0502040204020203" pitchFamily="34" charset="0"/>
              </a:rPr>
              <a:t>, Super ZOO, </a:t>
            </a:r>
            <a:r>
              <a:rPr lang="cs-CZ" sz="900" dirty="0" err="1">
                <a:solidFill>
                  <a:schemeClr val="tx1"/>
                </a:solidFill>
                <a:latin typeface="Bahnschrift Light" panose="020B0502040204020203" pitchFamily="34" charset="0"/>
              </a:rPr>
              <a:t>Gate</a:t>
            </a:r>
            <a:r>
              <a:rPr lang="cs-CZ" sz="900" dirty="0">
                <a:solidFill>
                  <a:schemeClr val="tx1"/>
                </a:solidFill>
                <a:latin typeface="Bahnschrift Light" panose="020B0502040204020203" pitchFamily="34" charset="0"/>
              </a:rPr>
              <a:t>.</a:t>
            </a:r>
            <a:endParaRPr lang="en-GB" sz="900" dirty="0">
              <a:solidFill>
                <a:schemeClr val="tx1"/>
              </a:solidFill>
              <a:latin typeface="Bahnschrift Light" panose="020B0502040204020203" pitchFamily="34" charset="0"/>
            </a:endParaRP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709 m2, 155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Dr. Milady Horákové 10, Chrudim</a:t>
            </a:r>
          </a:p>
          <a:p>
            <a:pPr algn="just">
              <a:lnSpc>
                <a:spcPts val="1200"/>
              </a:lnSpc>
              <a:spcAft>
                <a:spcPts val="0"/>
              </a:spcAft>
              <a:defRPr/>
            </a:pPr>
            <a:r>
              <a:rPr lang="cs-CZ"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49°56'14.6"N 15°48'08.2"E</a:t>
            </a:r>
            <a:r>
              <a:rPr lang="cs-CZ" sz="900" dirty="0">
                <a:solidFill>
                  <a:schemeClr val="tx1"/>
                </a:solidFill>
                <a:latin typeface="Bahnschrift Light" panose="020B0502040204020203" pitchFamily="34" charset="0"/>
              </a:rPr>
              <a:t>)</a:t>
            </a:r>
            <a:endParaRPr lang="en-US" sz="900" dirty="0">
              <a:solidFill>
                <a:schemeClr val="tx1"/>
              </a:solidFill>
              <a:latin typeface="Bahnschrift Light" panose="020B0502040204020203" pitchFamily="34" charset="0"/>
            </a:endParaRP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next</a:t>
            </a:r>
            <a:r>
              <a:rPr lang="cs-CZ" sz="900" dirty="0">
                <a:solidFill>
                  <a:schemeClr val="tx1"/>
                </a:solidFill>
                <a:latin typeface="Bahnschrift Light" panose="020B0502040204020203" pitchFamily="34" charset="0"/>
              </a:rPr>
              <a:t> to Tesco hypermarket,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Rossman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Datart</a:t>
            </a:r>
            <a:r>
              <a:rPr lang="cs-CZ" sz="900" dirty="0">
                <a:solidFill>
                  <a:schemeClr val="tx1"/>
                </a:solidFill>
                <a:latin typeface="Bahnschrift Light" panose="020B0502040204020203" pitchFamily="34" charset="0"/>
              </a:rPr>
              <a:t>, Super ZOO, </a:t>
            </a:r>
            <a:r>
              <a:rPr lang="cs-CZ" sz="900" dirty="0" err="1">
                <a:solidFill>
                  <a:schemeClr val="tx1"/>
                </a:solidFill>
                <a:latin typeface="Bahnschrift Light" panose="020B0502040204020203" pitchFamily="34" charset="0"/>
              </a:rPr>
              <a:t>Gate</a:t>
            </a:r>
            <a:r>
              <a:rPr lang="cs-CZ" sz="900" dirty="0">
                <a:solidFill>
                  <a:schemeClr val="tx1"/>
                </a:solidFill>
                <a:latin typeface="Bahnschrift Light" panose="020B0502040204020203" pitchFamily="34" charset="0"/>
              </a:rPr>
              <a:t>.</a:t>
            </a:r>
          </a:p>
          <a:p>
            <a:pPr algn="just">
              <a:lnSpc>
                <a:spcPts val="1200"/>
              </a:lnSpc>
              <a:spcAft>
                <a:spcPts val="0"/>
              </a:spcAft>
            </a:pPr>
            <a:r>
              <a:rPr lang="cs-CZ" sz="1000" dirty="0">
                <a:solidFill>
                  <a:schemeClr val="tx1"/>
                </a:solidFill>
                <a:latin typeface="Bahnschrift Light" panose="020B0502040204020203" pitchFamily="34" charset="0"/>
              </a:rPr>
              <a:t> </a:t>
            </a:r>
            <a:endParaRPr lang="en-GB" sz="1000" dirty="0">
              <a:solidFill>
                <a:schemeClr val="tx1"/>
              </a:solidFill>
              <a:latin typeface="Bahnschrift Light" panose="020B0502040204020203" pitchFamily="34" charset="0"/>
            </a:endParaRP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32 | MLADÁ BOLESLAV</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až 2200 m</a:t>
            </a:r>
            <a:r>
              <a:rPr lang="cs-CZ" sz="900" baseline="30000" dirty="0">
                <a:solidFill>
                  <a:schemeClr val="tx1"/>
                </a:solidFill>
                <a:latin typeface="Bahnschrift Light" panose="020B0502040204020203" pitchFamily="34" charset="0"/>
              </a:rPr>
              <a:t>2 </a:t>
            </a:r>
            <a:r>
              <a:rPr lang="cs-CZ" sz="900" dirty="0">
                <a:solidFill>
                  <a:schemeClr val="tx1"/>
                </a:solidFill>
                <a:latin typeface="Bahnschrift Light" panose="020B0502040204020203" pitchFamily="34" charset="0"/>
              </a:rPr>
              <a:t>- možnost dělení</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2021/2022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Mladá Boleslav, Jičínská 1349               (</a:t>
            </a:r>
            <a:r>
              <a:rPr lang="cs-CZ" sz="800" dirty="0">
                <a:solidFill>
                  <a:schemeClr val="tx1"/>
                </a:solidFill>
                <a:latin typeface="Bahnschrift Light" panose="020B0502040204020203" pitchFamily="34" charset="0"/>
              </a:rPr>
              <a:t>50°24'43.1"N 14°56'09.4"E)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rightsizing</a:t>
            </a:r>
            <a:r>
              <a:rPr lang="cs-CZ" sz="900" dirty="0">
                <a:solidFill>
                  <a:schemeClr val="tx1"/>
                </a:solidFill>
                <a:latin typeface="Bahnschrift Light" panose="020B0502040204020203" pitchFamily="34" charset="0"/>
              </a:rPr>
              <a:t> hypermarketu Albert. V blízkosti se nachází dále Expert </a:t>
            </a:r>
            <a:r>
              <a:rPr lang="cs-CZ" sz="900" dirty="0" err="1">
                <a:solidFill>
                  <a:schemeClr val="tx1"/>
                </a:solidFill>
                <a:latin typeface="Bahnschrift Light" panose="020B0502040204020203" pitchFamily="34" charset="0"/>
              </a:rPr>
              <a:t>elekto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Breno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Baumax</a:t>
            </a:r>
            <a:r>
              <a:rPr lang="cs-CZ" sz="900" dirty="0">
                <a:solidFill>
                  <a:schemeClr val="tx1"/>
                </a:solidFill>
                <a:latin typeface="Bahnschrift Light" panose="020B0502040204020203" pitchFamily="34" charset="0"/>
              </a:rPr>
              <a:t>. OC Olympia v blízkosti. Jednotky nabídnou výbornou viditelnost z dálnice D10.</a:t>
            </a:r>
            <a:endParaRPr lang="en-GB" sz="900" dirty="0">
              <a:solidFill>
                <a:schemeClr val="tx1"/>
              </a:solidFill>
              <a:latin typeface="Bahnschrift Light" panose="020B0502040204020203" pitchFamily="34" charset="0"/>
            </a:endParaRP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2228" y="710575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up to 2200 </a:t>
            </a:r>
            <a:r>
              <a:rPr lang="cs-CZ" sz="900" dirty="0" err="1">
                <a:solidFill>
                  <a:schemeClr val="tx1"/>
                </a:solidFill>
                <a:latin typeface="Bahnschrift Light" panose="020B0502040204020203" pitchFamily="34" charset="0"/>
              </a:rPr>
              <a:t>sqm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possibility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split</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2021/2022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Mladá Boleslav, Jičínská 1349 </a:t>
            </a:r>
            <a:r>
              <a:rPr lang="cs-CZ" sz="800" dirty="0">
                <a:solidFill>
                  <a:schemeClr val="tx1"/>
                </a:solidFill>
                <a:latin typeface="Bahnschrift Light" panose="020B0502040204020203" pitchFamily="34" charset="0"/>
              </a:rPr>
              <a:t>(50°24'43.1"N 14°56'09.4"E)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rightsizing</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Albert hypermarket. In </a:t>
            </a:r>
            <a:r>
              <a:rPr lang="cs-CZ" sz="900" dirty="0" err="1">
                <a:solidFill>
                  <a:schemeClr val="tx1"/>
                </a:solidFill>
                <a:latin typeface="Bahnschrift Light" panose="020B0502040204020203" pitchFamily="34" charset="0"/>
              </a:rPr>
              <a:t>close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proximity</a:t>
            </a:r>
            <a:r>
              <a:rPr lang="cs-CZ" sz="900" dirty="0">
                <a:solidFill>
                  <a:schemeClr val="tx1"/>
                </a:solidFill>
                <a:latin typeface="Bahnschrift Light" panose="020B0502040204020203" pitchFamily="34" charset="0"/>
              </a:rPr>
              <a:t>: Expert elektro,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Breno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Baumax</a:t>
            </a:r>
            <a:r>
              <a:rPr lang="cs-CZ"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Olympia CS </a:t>
            </a:r>
            <a:r>
              <a:rPr lang="cs-CZ" sz="900" dirty="0" err="1">
                <a:solidFill>
                  <a:schemeClr val="tx1"/>
                </a:solidFill>
                <a:latin typeface="Bahnschrift Light" panose="020B0502040204020203" pitchFamily="34" charset="0"/>
              </a:rPr>
              <a:t>adjacent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Premises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provide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perfect</a:t>
            </a:r>
            <a:r>
              <a:rPr lang="cs-CZ" sz="900" dirty="0">
                <a:solidFill>
                  <a:schemeClr val="tx1"/>
                </a:solidFill>
                <a:latin typeface="Bahnschrift Light" panose="020B0502040204020203" pitchFamily="34" charset="0"/>
              </a:rPr>
              <a:t> D10 </a:t>
            </a:r>
            <a:r>
              <a:rPr lang="cs-CZ" sz="900" dirty="0" err="1">
                <a:solidFill>
                  <a:schemeClr val="tx1"/>
                </a:solidFill>
                <a:latin typeface="Bahnschrift Light" panose="020B0502040204020203" pitchFamily="34" charset="0"/>
              </a:rPr>
              <a:t>highway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visibility</a:t>
            </a:r>
            <a:r>
              <a:rPr lang="en-US" sz="900" dirty="0">
                <a:solidFill>
                  <a:schemeClr val="tx1"/>
                </a:solidFill>
                <a:latin typeface="Bahnschrift Light" panose="020B0502040204020203" pitchFamily="34" charset="0"/>
              </a:rPr>
              <a:t>.</a:t>
            </a:r>
            <a:endParaRPr lang="en-GB" sz="1000" dirty="0">
              <a:solidFill>
                <a:schemeClr val="tx1"/>
              </a:solidFill>
              <a:latin typeface="Bahnschrift Light" panose="020B0502040204020203" pitchFamily="34"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31</a:t>
            </a:r>
            <a:r>
              <a:rPr lang="pt-BR" sz="1200" dirty="0">
                <a:latin typeface="Bahnschrift SemiBold" panose="020B0502040204020203" pitchFamily="34" charset="0"/>
              </a:rPr>
              <a:t> | </a:t>
            </a:r>
            <a:r>
              <a:rPr lang="cs-CZ" sz="1200" dirty="0">
                <a:latin typeface="Bahnschrift SemiBold" panose="020B0502040204020203" pitchFamily="34" charset="0"/>
              </a:rPr>
              <a:t>OC</a:t>
            </a:r>
            <a:r>
              <a:rPr lang="pt-BR" sz="1200" dirty="0">
                <a:latin typeface="Bahnschrift SemiBold" panose="020B0502040204020203" pitchFamily="34" charset="0"/>
              </a:rPr>
              <a:t> TÁBOR</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až 1 350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Gotham Book" pitchFamily="50" charset="0"/>
              </a:rPr>
              <a:t> </a:t>
            </a:r>
            <a:r>
              <a:rPr lang="cs-CZ" sz="900" b="1" dirty="0">
                <a:solidFill>
                  <a:schemeClr val="tx1"/>
                </a:solidFill>
                <a:latin typeface="Bahnschrift" panose="020B0502040204020203" pitchFamily="34" charset="0"/>
              </a:rPr>
              <a:t>dispozici</a:t>
            </a:r>
            <a:r>
              <a:rPr lang="cs-CZ" sz="900" dirty="0">
                <a:solidFill>
                  <a:schemeClr val="tx1"/>
                </a:solidFill>
                <a:latin typeface="Gotham Book" pitchFamily="50" charset="0"/>
              </a:rPr>
              <a:t>: </a:t>
            </a:r>
            <a:r>
              <a:rPr lang="cs-CZ" sz="900" dirty="0">
                <a:solidFill>
                  <a:schemeClr val="tx1"/>
                </a:solidFill>
                <a:latin typeface="Bahnschrift Light" panose="020B0502040204020203" pitchFamily="34" charset="0"/>
              </a:rPr>
              <a:t>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Gotham Book" pitchFamily="50" charset="0"/>
              </a:rPr>
              <a:t>: </a:t>
            </a:r>
            <a:r>
              <a:rPr lang="cs-CZ" sz="900" dirty="0">
                <a:solidFill>
                  <a:schemeClr val="tx1"/>
                </a:solidFill>
                <a:latin typeface="Bahnschrift Light" panose="020B0502040204020203" pitchFamily="34" charset="0"/>
              </a:rPr>
              <a:t>Tábor, Soběslavská ul.              (49°23'17.488"N, 14°41'35.831"E)</a:t>
            </a:r>
          </a:p>
          <a:p>
            <a:pPr algn="just">
              <a:lnSpc>
                <a:spcPts val="1200"/>
              </a:lnSpc>
              <a:spcAft>
                <a:spcPts val="0"/>
              </a:spcAft>
            </a:pPr>
            <a:r>
              <a:rPr lang="cs-CZ" sz="900" b="1" dirty="0">
                <a:solidFill>
                  <a:schemeClr val="tx1"/>
                </a:solidFill>
                <a:latin typeface="Bahnschrift" panose="020B0502040204020203" pitchFamily="34" charset="0"/>
              </a:rPr>
              <a:t>Poznámka</a:t>
            </a:r>
            <a:r>
              <a:rPr lang="cs-CZ" sz="900" dirty="0">
                <a:solidFill>
                  <a:schemeClr val="tx1"/>
                </a:solidFill>
                <a:latin typeface="Gotham Book" pitchFamily="50" charset="0"/>
              </a:rPr>
              <a:t>: </a:t>
            </a:r>
            <a:r>
              <a:rPr lang="cs-CZ" sz="900" dirty="0">
                <a:solidFill>
                  <a:schemeClr val="tx1"/>
                </a:solidFill>
                <a:latin typeface="Bahnschrift Light" panose="020B0502040204020203" pitchFamily="34" charset="0"/>
              </a:rPr>
              <a:t>Společný příjezd pro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a již existující retail park Stop </a:t>
            </a:r>
            <a:r>
              <a:rPr lang="cs-CZ" sz="900" dirty="0" err="1">
                <a:solidFill>
                  <a:schemeClr val="tx1"/>
                </a:solidFill>
                <a:latin typeface="Bahnschrift Light" panose="020B0502040204020203" pitchFamily="34" charset="0"/>
              </a:rPr>
              <a:t>shop</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Takko</a:t>
            </a:r>
            <a:r>
              <a:rPr lang="cs-CZ" sz="900" dirty="0">
                <a:solidFill>
                  <a:schemeClr val="tx1"/>
                </a:solidFill>
                <a:latin typeface="Bahnschrift Light" panose="020B0502040204020203" pitchFamily="34" charset="0"/>
              </a:rPr>
              <a:t>, KIK, New </a:t>
            </a:r>
            <a:r>
              <a:rPr lang="cs-CZ" sz="900" dirty="0" err="1">
                <a:solidFill>
                  <a:schemeClr val="tx1"/>
                </a:solidFill>
                <a:latin typeface="Bahnschrift Light" panose="020B0502040204020203" pitchFamily="34" charset="0"/>
              </a:rPr>
              <a:t>Yorker</a:t>
            </a:r>
            <a:r>
              <a:rPr lang="cs-CZ" sz="900" dirty="0">
                <a:solidFill>
                  <a:schemeClr val="tx1"/>
                </a:solidFill>
                <a:latin typeface="Bahnschrift Light" panose="020B0502040204020203" pitchFamily="34" charset="0"/>
              </a:rPr>
              <a:t>, DM,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a:t>
            </a: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6712" y="530243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a:t>
            </a:r>
            <a:r>
              <a:rPr lang="en-US" sz="900" b="1" dirty="0" err="1">
                <a:solidFill>
                  <a:schemeClr val="tx1"/>
                </a:solidFill>
                <a:latin typeface="Bahnschrift" panose="020B0502040204020203" pitchFamily="34" charset="0"/>
              </a:rPr>
              <a:t>uni</a:t>
            </a:r>
            <a:r>
              <a:rPr lang="cs-CZ" sz="900" b="1" dirty="0">
                <a:solidFill>
                  <a:schemeClr val="tx1"/>
                </a:solidFill>
                <a:latin typeface="Bahnschrift" panose="020B0502040204020203" pitchFamily="34" charset="0"/>
              </a:rPr>
              <a:t>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up to 1350 m2</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Tábor, Soběslavská Str.       (49°23'17.488"N, 14°41'35.831"E)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Common arrive for Lidl and existing retail park Stop shop </a:t>
            </a:r>
            <a:r>
              <a:rPr lang="cs-CZ" sz="900" dirty="0">
                <a:solidFill>
                  <a:schemeClr val="tx1"/>
                </a:solidFill>
                <a:latin typeface="Bahnschrift Light" panose="020B0502040204020203" pitchFamily="34" charset="0"/>
              </a:rPr>
              <a:t>(</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Takko</a:t>
            </a:r>
            <a:r>
              <a:rPr lang="cs-CZ" sz="900" dirty="0">
                <a:solidFill>
                  <a:schemeClr val="tx1"/>
                </a:solidFill>
                <a:latin typeface="Bahnschrift Light" panose="020B0502040204020203" pitchFamily="34" charset="0"/>
              </a:rPr>
              <a:t>, KIK, New </a:t>
            </a:r>
            <a:r>
              <a:rPr lang="cs-CZ" sz="900" dirty="0" err="1">
                <a:solidFill>
                  <a:schemeClr val="tx1"/>
                </a:solidFill>
                <a:latin typeface="Bahnschrift Light" panose="020B0502040204020203" pitchFamily="34" charset="0"/>
              </a:rPr>
              <a:t>Yorker</a:t>
            </a:r>
            <a:r>
              <a:rPr lang="cs-CZ" sz="900" dirty="0">
                <a:solidFill>
                  <a:schemeClr val="tx1"/>
                </a:solidFill>
                <a:latin typeface="Bahnschrift Light" panose="020B0502040204020203" pitchFamily="34" charset="0"/>
              </a:rPr>
              <a:t>, DM,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a:t>
            </a:r>
          </a:p>
          <a:p>
            <a:pPr algn="just">
              <a:lnSpc>
                <a:spcPts val="1200"/>
              </a:lnSpc>
              <a:spcAft>
                <a:spcPts val="0"/>
              </a:spcAft>
              <a:defRPr/>
            </a:pPr>
            <a:endParaRPr lang="cs-CZ" sz="1000" dirty="0">
              <a:solidFill>
                <a:schemeClr val="tx1"/>
              </a:solidFill>
              <a:latin typeface="Bahnschrift Light" panose="020B0502040204020203" pitchFamily="34" charset="0"/>
            </a:endParaRP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30</a:t>
            </a:r>
            <a:r>
              <a:rPr lang="en-US" sz="1200" dirty="0">
                <a:latin typeface="Bahnschrift SemiBold" panose="020B0502040204020203" pitchFamily="34" charset="0"/>
              </a:rPr>
              <a:t> | RP VYSOKÉ MÝTO </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flexibilní</a:t>
            </a:r>
            <a:endParaRPr lang="cs-CZ" sz="900" baseline="300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Vysoké </a:t>
            </a:r>
            <a:r>
              <a:rPr lang="cs-CZ" sz="900" dirty="0" err="1">
                <a:solidFill>
                  <a:schemeClr val="tx1"/>
                </a:solidFill>
                <a:latin typeface="Bahnschrift Light" panose="020B0502040204020203" pitchFamily="34" charset="0"/>
              </a:rPr>
              <a:t>Mýsto</a:t>
            </a:r>
            <a:r>
              <a:rPr lang="cs-CZ" sz="900" dirty="0">
                <a:solidFill>
                  <a:schemeClr val="tx1"/>
                </a:solidFill>
                <a:latin typeface="Bahnschrift Light" panose="020B0502040204020203" pitchFamily="34" charset="0"/>
              </a:rPr>
              <a:t>, Husova ul.          </a:t>
            </a:r>
            <a:r>
              <a:rPr lang="cs-CZ" sz="800" dirty="0">
                <a:solidFill>
                  <a:schemeClr val="tx1"/>
                </a:solidFill>
                <a:latin typeface="Bahnschrift Light" panose="020B0502040204020203" pitchFamily="34" charset="0"/>
              </a:rPr>
              <a:t>(49°56'31.7"N 16°09'54.4"E</a:t>
            </a:r>
            <a:r>
              <a:rPr lang="cs-CZ" sz="900" dirty="0">
                <a:solidFill>
                  <a:schemeClr val="tx1"/>
                </a:solidFill>
                <a:latin typeface="Bahnschrift Light" panose="020B0502040204020203" pitchFamily="34" charset="0"/>
              </a:rPr>
              <a:t>)</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Naproti hypermarketu Tesco a retail parku s nájemci dm drogérie, </a:t>
            </a:r>
            <a:r>
              <a:rPr lang="cs-CZ" sz="900" dirty="0" err="1">
                <a:solidFill>
                  <a:schemeClr val="tx1"/>
                </a:solidFill>
                <a:latin typeface="Bahnschrift Light" panose="020B0502040204020203" pitchFamily="34" charset="0"/>
              </a:rPr>
              <a:t>Deichmann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Expert elektro a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a:t>
            </a: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flexible</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Vysoké </a:t>
            </a:r>
            <a:r>
              <a:rPr lang="cs-CZ" sz="900" dirty="0" err="1">
                <a:solidFill>
                  <a:schemeClr val="tx1"/>
                </a:solidFill>
                <a:latin typeface="Bahnschrift Light" panose="020B0502040204020203" pitchFamily="34" charset="0"/>
              </a:rPr>
              <a:t>Mýsto</a:t>
            </a:r>
            <a:r>
              <a:rPr lang="cs-CZ" sz="900" dirty="0">
                <a:solidFill>
                  <a:schemeClr val="tx1"/>
                </a:solidFill>
                <a:latin typeface="Bahnschrift Light" panose="020B0502040204020203" pitchFamily="34" charset="0"/>
              </a:rPr>
              <a:t>, Husova st</a:t>
            </a:r>
            <a:r>
              <a:rPr lang="cs-CZ" sz="800" dirty="0">
                <a:solidFill>
                  <a:schemeClr val="tx1"/>
                </a:solidFill>
                <a:latin typeface="Bahnschrift Light" panose="020B0502040204020203" pitchFamily="34" charset="0"/>
              </a:rPr>
              <a:t>.         </a:t>
            </a:r>
          </a:p>
          <a:p>
            <a:pPr algn="just">
              <a:lnSpc>
                <a:spcPts val="1200"/>
              </a:lnSpc>
              <a:spcAft>
                <a:spcPts val="0"/>
              </a:spcAft>
              <a:defRPr/>
            </a:pPr>
            <a:r>
              <a:rPr lang="cs-CZ" sz="800" dirty="0">
                <a:solidFill>
                  <a:schemeClr val="tx1"/>
                </a:solidFill>
                <a:latin typeface="Bahnschrift Light" panose="020B0502040204020203" pitchFamily="34" charset="0"/>
              </a:rPr>
              <a:t>(49°56'31.7"N 16°09'54.4"E)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b="1"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opposite</a:t>
            </a:r>
            <a:r>
              <a:rPr lang="cs-CZ" sz="900" dirty="0">
                <a:solidFill>
                  <a:schemeClr val="tx1"/>
                </a:solidFill>
                <a:latin typeface="Bahnschrift Light" panose="020B0502040204020203" pitchFamily="34" charset="0"/>
              </a:rPr>
              <a:t> to Tesco hypermarket  and retail park </a:t>
            </a:r>
            <a:r>
              <a:rPr lang="cs-CZ" sz="900" dirty="0" err="1">
                <a:solidFill>
                  <a:schemeClr val="tx1"/>
                </a:solidFill>
                <a:latin typeface="Bahnschrift Light" panose="020B0502040204020203" pitchFamily="34" charset="0"/>
              </a:rPr>
              <a:t>with</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dm </a:t>
            </a:r>
            <a:r>
              <a:rPr lang="cs-CZ" sz="900" dirty="0" err="1">
                <a:solidFill>
                  <a:schemeClr val="tx1"/>
                </a:solidFill>
                <a:latin typeface="Bahnschrift Light" panose="020B0502040204020203" pitchFamily="34" charset="0"/>
              </a:rPr>
              <a:t>drogery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Deichmann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Expert elektro and </a:t>
            </a:r>
            <a:r>
              <a:rPr lang="cs-CZ" sz="900" dirty="0" err="1">
                <a:solidFill>
                  <a:schemeClr val="tx1"/>
                </a:solidFill>
                <a:latin typeface="Bahnschrift Light" panose="020B0502040204020203" pitchFamily="34" charset="0"/>
              </a:rPr>
              <a:t>Dráčik</a:t>
            </a:r>
            <a:endParaRPr lang="cs-CZ" sz="1000" dirty="0">
              <a:solidFill>
                <a:schemeClr val="tx1"/>
              </a:solidFill>
              <a:latin typeface="Bahnschrift Light" panose="020B0502040204020203" pitchFamily="34" charset="0"/>
            </a:endParaRPr>
          </a:p>
        </p:txBody>
      </p:sp>
      <p:pic>
        <p:nvPicPr>
          <p:cNvPr id="37" name="Picture 36">
            <a:extLst>
              <a:ext uri="{FF2B5EF4-FFF2-40B4-BE49-F238E27FC236}">
                <a16:creationId xmlns:a16="http://schemas.microsoft.com/office/drawing/2014/main" id="{8B0D30A1-6C2B-4076-91DD-55304EEEC727}"/>
              </a:ext>
            </a:extLst>
          </p:cNvPr>
          <p:cNvPicPr>
            <a:picLocks/>
          </p:cNvPicPr>
          <p:nvPr/>
        </p:nvPicPr>
        <p:blipFill>
          <a:blip r:embed="rId7">
            <a:extLst>
              <a:ext uri="{28A0092B-C50C-407E-A947-70E740481C1C}">
                <a14:useLocalDpi xmlns:a14="http://schemas.microsoft.com/office/drawing/2010/main"/>
              </a:ext>
            </a:extLst>
          </a:blip>
          <a:srcRect/>
          <a:stretch/>
        </p:blipFill>
        <p:spPr>
          <a:xfrm>
            <a:off x="162830" y="1488283"/>
            <a:ext cx="2009528" cy="1465695"/>
          </a:xfrm>
          <a:prstGeom prst="roundRect">
            <a:avLst/>
          </a:prstGeom>
          <a:effectLst>
            <a:outerShdw blurRad="50800" dist="38100" dir="2700000" algn="tl" rotWithShape="0">
              <a:prstClr val="black">
                <a:alpha val="40000"/>
              </a:prstClr>
            </a:outerShdw>
          </a:effectLst>
        </p:spPr>
      </p:pic>
      <p:sp>
        <p:nvSpPr>
          <p:cNvPr id="39" name="Rectangle: Rounded Corners 38">
            <a:extLst>
              <a:ext uri="{FF2B5EF4-FFF2-40B4-BE49-F238E27FC236}">
                <a16:creationId xmlns:a16="http://schemas.microsoft.com/office/drawing/2014/main" id="{0FF5CEDA-A3AC-4352-A5AB-A9C65BAAEA9B}"/>
              </a:ext>
            </a:extLst>
          </p:cNvPr>
          <p:cNvSpPr/>
          <p:nvPr/>
        </p:nvSpPr>
        <p:spPr>
          <a:xfrm>
            <a:off x="654801" y="2810432"/>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0" name="Graphic 39" descr="Map with pin">
            <a:extLst>
              <a:ext uri="{FF2B5EF4-FFF2-40B4-BE49-F238E27FC236}">
                <a16:creationId xmlns:a16="http://schemas.microsoft.com/office/drawing/2014/main" id="{36F15CEC-FD41-4AE7-8DBD-E3DCA7D6EFD5}"/>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4050" y="2787290"/>
            <a:ext cx="221109" cy="216710"/>
          </a:xfrm>
          <a:prstGeom prst="rect">
            <a:avLst/>
          </a:prstGeom>
        </p:spPr>
      </p:pic>
      <p:pic>
        <p:nvPicPr>
          <p:cNvPr id="41" name="Picture 40">
            <a:extLst>
              <a:ext uri="{FF2B5EF4-FFF2-40B4-BE49-F238E27FC236}">
                <a16:creationId xmlns:a16="http://schemas.microsoft.com/office/drawing/2014/main" id="{AAD347C5-9788-4EB5-B870-5346CF9292DE}"/>
              </a:ext>
            </a:extLst>
          </p:cNvPr>
          <p:cNvPicPr>
            <a:picLocks/>
          </p:cNvPicPr>
          <p:nvPr/>
        </p:nvPicPr>
        <p:blipFill rotWithShape="1">
          <a:blip r:embed="rId11">
            <a:extLst>
              <a:ext uri="{28A0092B-C50C-407E-A947-70E740481C1C}">
                <a14:useLocalDpi xmlns:a14="http://schemas.microsoft.com/office/drawing/2010/main"/>
              </a:ext>
            </a:extLst>
          </a:blip>
          <a:srcRect/>
          <a:stretch/>
        </p:blipFill>
        <p:spPr>
          <a:xfrm>
            <a:off x="78777" y="3254889"/>
            <a:ext cx="2107792" cy="1538073"/>
          </a:xfrm>
          <a:prstGeom prst="roundRect">
            <a:avLst/>
          </a:prstGeom>
          <a:effectLst>
            <a:outerShdw blurRad="50800" dist="38100" dir="2700000" algn="tl" rotWithShape="0">
              <a:prstClr val="black">
                <a:alpha val="40000"/>
              </a:prstClr>
            </a:outerShdw>
          </a:effectLst>
        </p:spPr>
      </p:pic>
      <p:sp>
        <p:nvSpPr>
          <p:cNvPr id="42" name="Rectangle: Rounded Corners 41">
            <a:extLst>
              <a:ext uri="{FF2B5EF4-FFF2-40B4-BE49-F238E27FC236}">
                <a16:creationId xmlns:a16="http://schemas.microsoft.com/office/drawing/2014/main" id="{A75D93DA-B9A2-486E-A93F-3E45DD617B90}"/>
              </a:ext>
            </a:extLst>
          </p:cNvPr>
          <p:cNvSpPr/>
          <p:nvPr/>
        </p:nvSpPr>
        <p:spPr>
          <a:xfrm>
            <a:off x="579026" y="4573108"/>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3" name="Graphic 42" descr="Map with pin">
            <a:extLst>
              <a:ext uri="{FF2B5EF4-FFF2-40B4-BE49-F238E27FC236}">
                <a16:creationId xmlns:a16="http://schemas.microsoft.com/office/drawing/2014/main" id="{9F054CDB-71B6-480B-AE5F-39E576147F5C}"/>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7061" y="4562534"/>
            <a:ext cx="221109" cy="216710"/>
          </a:xfrm>
          <a:prstGeom prst="rect">
            <a:avLst/>
          </a:prstGeom>
        </p:spPr>
      </p:pic>
      <p:pic>
        <p:nvPicPr>
          <p:cNvPr id="45" name="Picture 2">
            <a:extLst>
              <a:ext uri="{FF2B5EF4-FFF2-40B4-BE49-F238E27FC236}">
                <a16:creationId xmlns:a16="http://schemas.microsoft.com/office/drawing/2014/main" id="{46629C75-5642-4E9C-8A29-8AB2B971C6DC}"/>
              </a:ext>
            </a:extLst>
          </p:cNvPr>
          <p:cNvPicPr>
            <a:picLocks noChangeArrowheads="1"/>
          </p:cNvPicPr>
          <p:nvPr/>
        </p:nvPicPr>
        <p:blipFill>
          <a:blip r:embed="rId13">
            <a:extLst>
              <a:ext uri="{28A0092B-C50C-407E-A947-70E740481C1C}">
                <a14:useLocalDpi xmlns:a14="http://schemas.microsoft.com/office/drawing/2010/main"/>
              </a:ext>
            </a:extLst>
          </a:blip>
          <a:srcRect/>
          <a:stretch/>
        </p:blipFill>
        <p:spPr bwMode="auto">
          <a:xfrm>
            <a:off x="100662" y="5092385"/>
            <a:ext cx="1995241" cy="1480835"/>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46" name="Rectangle: Rounded Corners 45">
            <a:extLst>
              <a:ext uri="{FF2B5EF4-FFF2-40B4-BE49-F238E27FC236}">
                <a16:creationId xmlns:a16="http://schemas.microsoft.com/office/drawing/2014/main" id="{3407BF4F-6E4D-45C5-98D0-B9A5A06F27F7}"/>
              </a:ext>
            </a:extLst>
          </p:cNvPr>
          <p:cNvSpPr/>
          <p:nvPr/>
        </p:nvSpPr>
        <p:spPr>
          <a:xfrm>
            <a:off x="545702" y="6425389"/>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4">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7" name="Graphic 46" descr="Map with pin">
            <a:extLst>
              <a:ext uri="{FF2B5EF4-FFF2-40B4-BE49-F238E27FC236}">
                <a16:creationId xmlns:a16="http://schemas.microsoft.com/office/drawing/2014/main" id="{4CE36B19-91E3-412A-A223-DBE35B4FE544}"/>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9750" y="6410461"/>
            <a:ext cx="217067" cy="216710"/>
          </a:xfrm>
          <a:prstGeom prst="rect">
            <a:avLst/>
          </a:prstGeom>
        </p:spPr>
      </p:pic>
      <p:pic>
        <p:nvPicPr>
          <p:cNvPr id="48" name="Picture 2">
            <a:extLst>
              <a:ext uri="{FF2B5EF4-FFF2-40B4-BE49-F238E27FC236}">
                <a16:creationId xmlns:a16="http://schemas.microsoft.com/office/drawing/2014/main" id="{D3602841-5405-40A7-8EBB-E5C8BCAA9592}"/>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00662" y="5615453"/>
            <a:ext cx="301942" cy="301942"/>
          </a:xfrm>
          <a:prstGeom prst="rect">
            <a:avLst/>
          </a:prstGeom>
          <a:noFill/>
          <a:extLst>
            <a:ext uri="{909E8E84-426E-40DD-AFC4-6F175D3DCCD1}">
              <a14:hiddenFill xmlns:a14="http://schemas.microsoft.com/office/drawing/2010/main">
                <a:solidFill>
                  <a:srgbClr val="FFFFFF"/>
                </a:solidFill>
              </a14:hiddenFill>
            </a:ext>
          </a:extLst>
        </p:spPr>
      </p:pic>
      <p:sp>
        <p:nvSpPr>
          <p:cNvPr id="49" name="Arrow: Right 48">
            <a:extLst>
              <a:ext uri="{FF2B5EF4-FFF2-40B4-BE49-F238E27FC236}">
                <a16:creationId xmlns:a16="http://schemas.microsoft.com/office/drawing/2014/main" id="{76351D57-6F5A-449C-B3AD-74F28087E712}"/>
              </a:ext>
            </a:extLst>
          </p:cNvPr>
          <p:cNvSpPr/>
          <p:nvPr/>
        </p:nvSpPr>
        <p:spPr>
          <a:xfrm rot="5400000">
            <a:off x="717091" y="5584085"/>
            <a:ext cx="301942" cy="9869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0" name="Picture 49">
            <a:extLst>
              <a:ext uri="{FF2B5EF4-FFF2-40B4-BE49-F238E27FC236}">
                <a16:creationId xmlns:a16="http://schemas.microsoft.com/office/drawing/2014/main" id="{36D85956-A41D-4030-B055-9F61B3F0B052}"/>
              </a:ext>
            </a:extLst>
          </p:cNvPr>
          <p:cNvPicPr>
            <a:picLocks/>
          </p:cNvPicPr>
          <p:nvPr/>
        </p:nvPicPr>
        <p:blipFill rotWithShape="1">
          <a:blip r:embed="rId16">
            <a:extLst>
              <a:ext uri="{28A0092B-C50C-407E-A947-70E740481C1C}">
                <a14:useLocalDpi xmlns:a14="http://schemas.microsoft.com/office/drawing/2010/main"/>
              </a:ext>
            </a:extLst>
          </a:blip>
          <a:srcRect/>
          <a:stretch/>
        </p:blipFill>
        <p:spPr>
          <a:xfrm>
            <a:off x="78777" y="6853759"/>
            <a:ext cx="2077679" cy="1514875"/>
          </a:xfrm>
          <a:prstGeom prst="roundRect">
            <a:avLst/>
          </a:prstGeom>
          <a:effectLst>
            <a:outerShdw blurRad="50800" dist="38100" dir="2700000" algn="tl" rotWithShape="0">
              <a:prstClr val="black">
                <a:alpha val="40000"/>
              </a:prstClr>
            </a:outerShdw>
          </a:effectLst>
        </p:spPr>
      </p:pic>
      <p:sp>
        <p:nvSpPr>
          <p:cNvPr id="51" name="Rectangle: Rounded Corners 50">
            <a:extLst>
              <a:ext uri="{FF2B5EF4-FFF2-40B4-BE49-F238E27FC236}">
                <a16:creationId xmlns:a16="http://schemas.microsoft.com/office/drawing/2014/main" id="{2181749D-0D25-4332-B315-305311B6F759}"/>
              </a:ext>
            </a:extLst>
          </p:cNvPr>
          <p:cNvSpPr/>
          <p:nvPr/>
        </p:nvSpPr>
        <p:spPr>
          <a:xfrm>
            <a:off x="579756" y="8184597"/>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7">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4" name="Graphic 53" descr="Map with pin">
            <a:extLst>
              <a:ext uri="{FF2B5EF4-FFF2-40B4-BE49-F238E27FC236}">
                <a16:creationId xmlns:a16="http://schemas.microsoft.com/office/drawing/2014/main" id="{E7CB60C1-3825-41CC-8F57-BE77D2D697BE}"/>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8244" y="8159358"/>
            <a:ext cx="217067" cy="216710"/>
          </a:xfrm>
          <a:prstGeom prst="rect">
            <a:avLst/>
          </a:prstGeom>
        </p:spPr>
      </p:pic>
    </p:spTree>
    <p:extLst>
      <p:ext uri="{BB962C8B-B14F-4D97-AF65-F5344CB8AC3E}">
        <p14:creationId xmlns:p14="http://schemas.microsoft.com/office/powerpoint/2010/main" val="396893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33</a:t>
            </a:r>
            <a:r>
              <a:rPr lang="en-US" sz="1200" dirty="0">
                <a:latin typeface="Bahnschrift SemiBold" panose="020B0502040204020203" pitchFamily="34" charset="0"/>
              </a:rPr>
              <a:t> | TEPLICE</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až 2 700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 možnost dělení</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Teplice, Nákladní ul.             </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(50°38'43.741"N, 13°49'21.458"E)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Rightsizing</a:t>
            </a:r>
            <a:r>
              <a:rPr lang="cs-CZ" sz="900" dirty="0">
                <a:solidFill>
                  <a:schemeClr val="tx1"/>
                </a:solidFill>
                <a:latin typeface="Bahnschrift Light" panose="020B0502040204020203" pitchFamily="34" charset="0"/>
              </a:rPr>
              <a:t> hypermarketu Albert. Výborná dostupnost MHD a automobilem, díky umístění na hlavní severní tepně města, směr Německo.</a:t>
            </a:r>
            <a:endParaRPr lang="en-GB" sz="900" dirty="0">
              <a:solidFill>
                <a:schemeClr val="tx1"/>
              </a:solidFill>
              <a:latin typeface="Bahnschrift Light" panose="020B0502040204020203" pitchFamily="34" charset="0"/>
            </a:endParaRP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sk-SK" sz="900" dirty="0">
                <a:solidFill>
                  <a:schemeClr val="tx1"/>
                </a:solidFill>
                <a:latin typeface="Bahnschrift Light" panose="020B0502040204020203" pitchFamily="34" charset="0"/>
              </a:rPr>
              <a:t> </a:t>
            </a:r>
            <a:r>
              <a:rPr lang="sk-SK" sz="900" dirty="0" err="1">
                <a:solidFill>
                  <a:schemeClr val="tx1"/>
                </a:solidFill>
                <a:latin typeface="Bahnschrift Light" panose="020B0502040204020203" pitchFamily="34" charset="0"/>
              </a:rPr>
              <a:t>up</a:t>
            </a:r>
            <a:r>
              <a:rPr lang="sk-SK" sz="900" dirty="0">
                <a:solidFill>
                  <a:schemeClr val="tx1"/>
                </a:solidFill>
                <a:latin typeface="Bahnschrift Light" panose="020B0502040204020203" pitchFamily="34" charset="0"/>
              </a:rPr>
              <a:t> to 2 700 </a:t>
            </a:r>
            <a:r>
              <a:rPr lang="cs-CZ" sz="900" dirty="0" err="1">
                <a:solidFill>
                  <a:schemeClr val="tx1"/>
                </a:solidFill>
                <a:latin typeface="Bahnschrift Light" panose="020B0502040204020203" pitchFamily="34" charset="0"/>
              </a:rPr>
              <a:t>sqm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possible</a:t>
            </a:r>
            <a:r>
              <a:rPr lang="cs-CZ" sz="900" dirty="0">
                <a:solidFill>
                  <a:schemeClr val="tx1"/>
                </a:solidFill>
                <a:latin typeface="Bahnschrift Light" panose="020B0502040204020203" pitchFamily="34" charset="0"/>
              </a:rPr>
              <a:t> to </a:t>
            </a:r>
            <a:r>
              <a:rPr lang="cs-CZ" sz="900" dirty="0" err="1">
                <a:solidFill>
                  <a:schemeClr val="tx1"/>
                </a:solidFill>
                <a:latin typeface="Bahnschrift Light" panose="020B0502040204020203" pitchFamily="34" charset="0"/>
              </a:rPr>
              <a:t>divide</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Teplice, Nákladní St.             </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(50°38'43.741"N, 13°49'21.458"E)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Righsizing</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Albert hypermarket. </a:t>
            </a:r>
            <a:r>
              <a:rPr lang="cs-CZ" sz="900" dirty="0" err="1">
                <a:solidFill>
                  <a:schemeClr val="tx1"/>
                </a:solidFill>
                <a:latin typeface="Bahnschrift Light" panose="020B0502040204020203" pitchFamily="34" charset="0"/>
              </a:rPr>
              <a:t>Easily</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accessib</a:t>
            </a:r>
            <a:r>
              <a:rPr lang="cs-CZ" sz="900" dirty="0" err="1">
                <a:solidFill>
                  <a:schemeClr val="tx1"/>
                </a:solidFill>
                <a:latin typeface="Bahnschrift Light" panose="020B0502040204020203" pitchFamily="34" charset="0"/>
              </a:rPr>
              <a:t>le</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by </a:t>
            </a:r>
            <a:r>
              <a:rPr lang="en-US" sz="900" dirty="0">
                <a:solidFill>
                  <a:schemeClr val="tx1"/>
                </a:solidFill>
                <a:latin typeface="Bahnschrift Light" panose="020B0502040204020203" pitchFamily="34" charset="0"/>
              </a:rPr>
              <a:t>public transport and car</a:t>
            </a:r>
            <a:r>
              <a:rPr lang="cs-CZ" sz="900"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 thanks to location</a:t>
            </a:r>
            <a:r>
              <a:rPr lang="cs-CZ" sz="900" dirty="0">
                <a:solidFill>
                  <a:schemeClr val="tx1"/>
                </a:solidFill>
                <a:latin typeface="Bahnschrift Light" panose="020B0502040204020203" pitchFamily="34" charset="0"/>
              </a:rPr>
              <a:t> – </a:t>
            </a:r>
            <a:r>
              <a:rPr lang="en-US" sz="900" dirty="0">
                <a:solidFill>
                  <a:schemeClr val="tx1"/>
                </a:solidFill>
                <a:latin typeface="Bahnschrift Light" panose="020B0502040204020203" pitchFamily="34" charset="0"/>
              </a:rPr>
              <a:t> on main </a:t>
            </a:r>
            <a:r>
              <a:rPr lang="cs-CZ" sz="900" dirty="0" err="1">
                <a:solidFill>
                  <a:schemeClr val="tx1"/>
                </a:solidFill>
                <a:latin typeface="Bahnschrift Light" panose="020B0502040204020203" pitchFamily="34" charset="0"/>
              </a:rPr>
              <a:t>road</a:t>
            </a:r>
            <a:r>
              <a:rPr lang="cs-CZ" sz="900"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north</a:t>
            </a:r>
            <a:r>
              <a:rPr lang="cs-CZ" sz="900"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of city, towards Germany.</a:t>
            </a:r>
            <a:endParaRPr lang="en-GB" sz="1000" dirty="0">
              <a:solidFill>
                <a:schemeClr val="tx1"/>
              </a:solidFill>
              <a:latin typeface="Bahnschrift Light" panose="020B0502040204020203" pitchFamily="34" charset="0"/>
            </a:endParaRP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pl-PL" sz="1200" dirty="0">
                <a:latin typeface="Bahnschrift SemiBold" panose="020B0502040204020203" pitchFamily="34" charset="0"/>
              </a:rPr>
              <a:t>36 | FRÝDEK MÍSTEK - ALBERT HYPERMARKET </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až 1 900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2021/2022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Hl. třída ul. Frýdek Místek, </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(49°40'39.156"N, 18°22'9.793"E)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rightsizing</a:t>
            </a:r>
            <a:r>
              <a:rPr lang="cs-CZ" sz="900" dirty="0">
                <a:solidFill>
                  <a:schemeClr val="tx1"/>
                </a:solidFill>
                <a:latin typeface="Bahnschrift Light" panose="020B0502040204020203" pitchFamily="34" charset="0"/>
              </a:rPr>
              <a:t> hypermarketu Albert. Hlavní nájemci -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 Teta,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Baťa, </a:t>
            </a:r>
            <a:r>
              <a:rPr lang="cs-CZ" sz="900" dirty="0" err="1">
                <a:solidFill>
                  <a:schemeClr val="tx1"/>
                </a:solidFill>
                <a:latin typeface="Bahnschrift Light" panose="020B0502040204020203" pitchFamily="34" charset="0"/>
              </a:rPr>
              <a:t>Wiky</a:t>
            </a:r>
            <a:r>
              <a:rPr lang="cs-CZ" sz="900" dirty="0">
                <a:solidFill>
                  <a:schemeClr val="tx1"/>
                </a:solidFill>
                <a:latin typeface="Bahnschrift Light" panose="020B0502040204020203" pitchFamily="34" charset="0"/>
              </a:rPr>
              <a:t>, Super Zoo,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Deichmann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dm drogerie a další.</a:t>
            </a:r>
            <a:endParaRPr lang="en-GB" sz="900" dirty="0">
              <a:solidFill>
                <a:schemeClr val="tx1"/>
              </a:solidFill>
              <a:latin typeface="Bahnschrift Light" panose="020B0502040204020203" pitchFamily="34" charset="0"/>
            </a:endParaRP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2228" y="710575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sk-SK" sz="900" dirty="0">
                <a:solidFill>
                  <a:schemeClr val="tx1"/>
                </a:solidFill>
                <a:latin typeface="Bahnschrift Light" panose="020B0502040204020203" pitchFamily="34" charset="0"/>
              </a:rPr>
              <a:t> </a:t>
            </a:r>
            <a:r>
              <a:rPr lang="sk-SK" sz="900" dirty="0" err="1">
                <a:solidFill>
                  <a:schemeClr val="tx1"/>
                </a:solidFill>
                <a:latin typeface="Bahnschrift Light" panose="020B0502040204020203" pitchFamily="34" charset="0"/>
              </a:rPr>
              <a:t>up</a:t>
            </a:r>
            <a:r>
              <a:rPr lang="sk-SK" sz="900" dirty="0">
                <a:solidFill>
                  <a:schemeClr val="tx1"/>
                </a:solidFill>
                <a:latin typeface="Bahnschrift Light" panose="020B0502040204020203" pitchFamily="34" charset="0"/>
              </a:rPr>
              <a:t> to 1 900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2021/2022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Frýdek Místek, Hl. třída St.           </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(49°40'39.156"N, 18°22'9.793"E)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main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 Teta,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Baťa, </a:t>
            </a:r>
            <a:r>
              <a:rPr lang="cs-CZ" sz="900" dirty="0" err="1">
                <a:solidFill>
                  <a:schemeClr val="tx1"/>
                </a:solidFill>
                <a:latin typeface="Bahnschrift Light" panose="020B0502040204020203" pitchFamily="34" charset="0"/>
              </a:rPr>
              <a:t>Wiky</a:t>
            </a:r>
            <a:r>
              <a:rPr lang="cs-CZ" sz="900" dirty="0">
                <a:solidFill>
                  <a:schemeClr val="tx1"/>
                </a:solidFill>
                <a:latin typeface="Bahnschrift Light" panose="020B0502040204020203" pitchFamily="34" charset="0"/>
              </a:rPr>
              <a:t>, Super Zoo,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Deichmann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dm drogerie and </a:t>
            </a:r>
            <a:r>
              <a:rPr lang="cs-CZ" sz="900" dirty="0" err="1">
                <a:solidFill>
                  <a:schemeClr val="tx1"/>
                </a:solidFill>
                <a:latin typeface="Bahnschrift Light" panose="020B0502040204020203" pitchFamily="34" charset="0"/>
              </a:rPr>
              <a:t>others</a:t>
            </a:r>
            <a:r>
              <a:rPr lang="cs-CZ" sz="900" dirty="0">
                <a:solidFill>
                  <a:schemeClr val="tx1"/>
                </a:solidFill>
                <a:latin typeface="Bahnschrift Light" panose="020B0502040204020203" pitchFamily="34" charset="0"/>
              </a:rPr>
              <a:t>.</a:t>
            </a:r>
            <a:endParaRPr lang="en-GB" sz="1000" dirty="0">
              <a:solidFill>
                <a:schemeClr val="tx1"/>
              </a:solidFill>
              <a:latin typeface="Bahnschrift Light" panose="020B0502040204020203" pitchFamily="34"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35 | LITOMĚŘICE - ALBERT HYPERMARKET</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jednotky</a:t>
            </a:r>
            <a:r>
              <a:rPr lang="cs-CZ" sz="900" dirty="0">
                <a:solidFill>
                  <a:schemeClr val="tx1"/>
                </a:solidFill>
                <a:latin typeface="Bahnschrift Light" panose="020B0502040204020203" pitchFamily="34" charset="0"/>
              </a:rPr>
              <a:t>: až 1.400 m</a:t>
            </a:r>
            <a:r>
              <a:rPr lang="cs-CZ" sz="900" baseline="30000" dirty="0">
                <a:solidFill>
                  <a:schemeClr val="tx1"/>
                </a:solidFill>
                <a:latin typeface="Bahnschrift Light" panose="020B0502040204020203" pitchFamily="34" charset="0"/>
              </a:rPr>
              <a:t>2</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Litoměřice, </a:t>
            </a:r>
            <a:r>
              <a:rPr lang="cs-CZ" sz="900" dirty="0" err="1">
                <a:solidFill>
                  <a:schemeClr val="tx1"/>
                </a:solidFill>
                <a:latin typeface="Bahnschrift Light" panose="020B0502040204020203" pitchFamily="34" charset="0"/>
              </a:rPr>
              <a:t>Želetická</a:t>
            </a:r>
            <a:r>
              <a:rPr lang="cs-CZ" sz="900" dirty="0">
                <a:solidFill>
                  <a:schemeClr val="tx1"/>
                </a:solidFill>
                <a:latin typeface="Bahnschrift Light" panose="020B0502040204020203" pitchFamily="34" charset="0"/>
              </a:rPr>
              <a:t> ul. (50°31'35.376"N, 14°8'20.571"E)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rightsizing</a:t>
            </a:r>
            <a:r>
              <a:rPr lang="cs-CZ" sz="900" dirty="0">
                <a:solidFill>
                  <a:schemeClr val="tx1"/>
                </a:solidFill>
                <a:latin typeface="Bahnschrift Light" panose="020B0502040204020203" pitchFamily="34" charset="0"/>
              </a:rPr>
              <a:t> hypermarketu Albert. Hlavní nájemci –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CCC obuv, </a:t>
            </a:r>
            <a:r>
              <a:rPr lang="cs-CZ" sz="900" dirty="0" err="1">
                <a:solidFill>
                  <a:schemeClr val="tx1"/>
                </a:solidFill>
                <a:latin typeface="Bahnschrift Light" panose="020B0502040204020203" pitchFamily="34" charset="0"/>
              </a:rPr>
              <a:t>Gate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Intersport</a:t>
            </a:r>
            <a:r>
              <a:rPr lang="cs-CZ" sz="900" dirty="0">
                <a:solidFill>
                  <a:schemeClr val="tx1"/>
                </a:solidFill>
                <a:latin typeface="Bahnschrift Light" panose="020B0502040204020203" pitchFamily="34" charset="0"/>
              </a:rPr>
              <a:t> a další, 630 parkovacích míst.</a:t>
            </a:r>
            <a:endParaRPr lang="en-GB" sz="900" dirty="0">
              <a:solidFill>
                <a:schemeClr val="tx1"/>
              </a:solidFill>
              <a:latin typeface="Bahnschrift Light" panose="020B0502040204020203" pitchFamily="34" charset="0"/>
            </a:endParaRP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6712" y="530243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up to 1.400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Litoměřice, </a:t>
            </a:r>
            <a:r>
              <a:rPr lang="cs-CZ" sz="900" dirty="0" err="1">
                <a:solidFill>
                  <a:schemeClr val="tx1"/>
                </a:solidFill>
                <a:latin typeface="Bahnschrift Light" panose="020B0502040204020203" pitchFamily="34" charset="0"/>
              </a:rPr>
              <a:t>Želetická</a:t>
            </a:r>
            <a:r>
              <a:rPr lang="cs-CZ" sz="900" dirty="0">
                <a:solidFill>
                  <a:schemeClr val="tx1"/>
                </a:solidFill>
                <a:latin typeface="Bahnschrift Light" panose="020B0502040204020203" pitchFamily="34" charset="0"/>
              </a:rPr>
              <a:t> St.               </a:t>
            </a:r>
            <a:r>
              <a:rPr lang="en-GB"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        </a:t>
            </a:r>
            <a:r>
              <a:rPr lang="en-GB" sz="900" dirty="0">
                <a:solidFill>
                  <a:schemeClr val="tx1"/>
                </a:solidFill>
                <a:latin typeface="Bahnschrift Light" panose="020B0502040204020203" pitchFamily="34" charset="0"/>
              </a:rPr>
              <a:t>(50°31'35.376"N, 14°8'20.571"E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Righsizing</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Albert hypermarket. </a:t>
            </a:r>
            <a:r>
              <a:rPr lang="cs-CZ" sz="900" dirty="0" err="1">
                <a:solidFill>
                  <a:schemeClr val="tx1"/>
                </a:solidFill>
                <a:latin typeface="Bahnschrift Light" panose="020B0502040204020203" pitchFamily="34" charset="0"/>
              </a:rPr>
              <a:t>Main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CCC obuv, </a:t>
            </a:r>
            <a:r>
              <a:rPr lang="cs-CZ" sz="900" dirty="0" err="1">
                <a:solidFill>
                  <a:schemeClr val="tx1"/>
                </a:solidFill>
                <a:latin typeface="Bahnschrift Light" panose="020B0502040204020203" pitchFamily="34" charset="0"/>
              </a:rPr>
              <a:t>Gate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Intersport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etc</a:t>
            </a:r>
            <a:r>
              <a:rPr lang="cs-CZ" sz="900" dirty="0">
                <a:solidFill>
                  <a:schemeClr val="tx1"/>
                </a:solidFill>
                <a:latin typeface="Bahnschrift Light" panose="020B0502040204020203" pitchFamily="34" charset="0"/>
              </a:rPr>
              <a:t>, 630 parking </a:t>
            </a:r>
            <a:r>
              <a:rPr lang="cs-CZ" sz="900" dirty="0" err="1">
                <a:solidFill>
                  <a:schemeClr val="tx1"/>
                </a:solidFill>
                <a:latin typeface="Bahnschrift Light" panose="020B0502040204020203" pitchFamily="34" charset="0"/>
              </a:rPr>
              <a:t>places</a:t>
            </a:r>
            <a:r>
              <a:rPr lang="en-US" sz="900" dirty="0">
                <a:solidFill>
                  <a:schemeClr val="tx1"/>
                </a:solidFill>
                <a:latin typeface="Bahnschrift Light" panose="020B0502040204020203" pitchFamily="34" charset="0"/>
              </a:rPr>
              <a:t>.</a:t>
            </a:r>
            <a:endParaRPr lang="en-GB" sz="1000" dirty="0">
              <a:solidFill>
                <a:schemeClr val="tx1"/>
              </a:solidFill>
              <a:latin typeface="Bahnschrift Light" panose="020B0502040204020203" pitchFamily="34" charset="0"/>
            </a:endParaRP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34</a:t>
            </a:r>
            <a:r>
              <a:rPr lang="pt-BR" sz="1200" dirty="0">
                <a:latin typeface="Bahnschrift SemiBold" panose="020B0502040204020203" pitchFamily="34" charset="0"/>
              </a:rPr>
              <a:t> | STARÉ MĚSTO</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od cca 150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Staré Město, Východní ul.             </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(49°4'37.817"N, 17°27'10.879"E)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Rightsizing</a:t>
            </a:r>
            <a:r>
              <a:rPr lang="cs-CZ" sz="900" dirty="0">
                <a:solidFill>
                  <a:schemeClr val="tx1"/>
                </a:solidFill>
                <a:latin typeface="Bahnschrift Light" panose="020B0502040204020203" pitchFamily="34" charset="0"/>
              </a:rPr>
              <a:t> hypermarketu Albert. Nájemci v okolí –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Gate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Hecht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Deichmann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Takko</a:t>
            </a:r>
            <a:r>
              <a:rPr lang="cs-CZ" sz="900" dirty="0">
                <a:solidFill>
                  <a:schemeClr val="tx1"/>
                </a:solidFill>
                <a:latin typeface="Bahnschrift Light" panose="020B0502040204020203" pitchFamily="34" charset="0"/>
              </a:rPr>
              <a:t> atd.</a:t>
            </a:r>
            <a:endParaRPr lang="en-GB" sz="900" dirty="0">
              <a:solidFill>
                <a:schemeClr val="tx1"/>
              </a:solidFill>
              <a:latin typeface="Bahnschrift Light" panose="020B0502040204020203" pitchFamily="34" charset="0"/>
            </a:endParaRP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sk-SK"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approx</a:t>
            </a:r>
            <a:r>
              <a:rPr lang="cs-CZ" sz="900" dirty="0">
                <a:solidFill>
                  <a:schemeClr val="tx1"/>
                </a:solidFill>
                <a:latin typeface="Bahnschrift Light" panose="020B0502040204020203" pitchFamily="34" charset="0"/>
              </a:rPr>
              <a:t>. 150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Staré Město, Východní St.           (49°4'37.817"N, 17°27'10.879"E)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Righsizing</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Albert hypermarket.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in </a:t>
            </a:r>
            <a:r>
              <a:rPr lang="cs-CZ" sz="900" dirty="0" err="1">
                <a:solidFill>
                  <a:schemeClr val="tx1"/>
                </a:solidFill>
                <a:latin typeface="Bahnschrift Light" panose="020B0502040204020203" pitchFamily="34" charset="0"/>
              </a:rPr>
              <a:t>neighborhood</a:t>
            </a:r>
            <a:r>
              <a:rPr lang="cs-CZ" sz="900" dirty="0">
                <a:solidFill>
                  <a:schemeClr val="tx1"/>
                </a:solidFill>
                <a:latin typeface="Bahnschrift Light" panose="020B0502040204020203" pitchFamily="34" charset="0"/>
              </a:rPr>
              <a:t> –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Gate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Hecht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Deichmann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Takko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etc</a:t>
            </a:r>
            <a:r>
              <a:rPr lang="cs-CZ" sz="900" dirty="0">
                <a:solidFill>
                  <a:schemeClr val="tx1"/>
                </a:solidFill>
                <a:latin typeface="Bahnschrift Light" panose="020B0502040204020203" pitchFamily="34" charset="0"/>
              </a:rPr>
              <a:t>..</a:t>
            </a:r>
            <a:endParaRPr lang="en-GB" sz="1000" dirty="0">
              <a:solidFill>
                <a:schemeClr val="tx1"/>
              </a:solidFill>
              <a:latin typeface="Bahnschrift Light" panose="020B0502040204020203" pitchFamily="34" charset="0"/>
            </a:endParaRPr>
          </a:p>
        </p:txBody>
      </p:sp>
      <p:pic>
        <p:nvPicPr>
          <p:cNvPr id="70" name="Graphic 69" descr="Map with pin">
            <a:extLst>
              <a:ext uri="{FF2B5EF4-FFF2-40B4-BE49-F238E27FC236}">
                <a16:creationId xmlns:a16="http://schemas.microsoft.com/office/drawing/2014/main" id="{333A10A6-AF85-469B-9CCE-F3F5C2D057C3}"/>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0382" y="4617426"/>
            <a:ext cx="221109" cy="216710"/>
          </a:xfrm>
          <a:prstGeom prst="rect">
            <a:avLst/>
          </a:prstGeom>
        </p:spPr>
      </p:pic>
      <p:pic>
        <p:nvPicPr>
          <p:cNvPr id="37" name="Picture 36">
            <a:extLst>
              <a:ext uri="{FF2B5EF4-FFF2-40B4-BE49-F238E27FC236}">
                <a16:creationId xmlns:a16="http://schemas.microsoft.com/office/drawing/2014/main" id="{F0BEC420-9539-4C34-9016-EDAA5DE70351}"/>
              </a:ext>
            </a:extLst>
          </p:cNvPr>
          <p:cNvPicPr>
            <a:picLocks/>
          </p:cNvPicPr>
          <p:nvPr/>
        </p:nvPicPr>
        <p:blipFill rotWithShape="1">
          <a:blip r:embed="rId9">
            <a:extLst>
              <a:ext uri="{28A0092B-C50C-407E-A947-70E740481C1C}">
                <a14:useLocalDpi xmlns:a14="http://schemas.microsoft.com/office/drawing/2010/main"/>
              </a:ext>
            </a:extLst>
          </a:blip>
          <a:srcRect/>
          <a:stretch/>
        </p:blipFill>
        <p:spPr>
          <a:xfrm>
            <a:off x="96177" y="1486877"/>
            <a:ext cx="2095248" cy="1562400"/>
          </a:xfrm>
          <a:prstGeom prst="roundRect">
            <a:avLst/>
          </a:prstGeom>
          <a:effectLst>
            <a:outerShdw blurRad="50800" dist="38100" dir="2700000" algn="tl" rotWithShape="0">
              <a:prstClr val="black">
                <a:alpha val="40000"/>
              </a:prstClr>
            </a:outerShdw>
          </a:effectLst>
        </p:spPr>
      </p:pic>
      <p:grpSp>
        <p:nvGrpSpPr>
          <p:cNvPr id="39" name="Group 38">
            <a:extLst>
              <a:ext uri="{FF2B5EF4-FFF2-40B4-BE49-F238E27FC236}">
                <a16:creationId xmlns:a16="http://schemas.microsoft.com/office/drawing/2014/main" id="{0A66FE2D-C2CF-43E3-9540-CEFF476C1979}"/>
              </a:ext>
            </a:extLst>
          </p:cNvPr>
          <p:cNvGrpSpPr/>
          <p:nvPr/>
        </p:nvGrpSpPr>
        <p:grpSpPr>
          <a:xfrm>
            <a:off x="627997" y="2850356"/>
            <a:ext cx="1076400" cy="216710"/>
            <a:chOff x="673212" y="2912292"/>
            <a:chExt cx="1076400" cy="216710"/>
          </a:xfrm>
        </p:grpSpPr>
        <p:sp>
          <p:nvSpPr>
            <p:cNvPr id="40" name="Rectangle: Rounded Corners 39">
              <a:extLst>
                <a:ext uri="{FF2B5EF4-FFF2-40B4-BE49-F238E27FC236}">
                  <a16:creationId xmlns:a16="http://schemas.microsoft.com/office/drawing/2014/main" id="{D55256CA-AE4A-450B-A9D6-CF423BBE07BF}"/>
                </a:ext>
              </a:extLst>
            </p:cNvPr>
            <p:cNvSpPr/>
            <p:nvPr/>
          </p:nvSpPr>
          <p:spPr>
            <a:xfrm>
              <a:off x="673212" y="2924771"/>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0">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1" name="Graphic 40" descr="Map with pin">
              <a:extLst>
                <a:ext uri="{FF2B5EF4-FFF2-40B4-BE49-F238E27FC236}">
                  <a16:creationId xmlns:a16="http://schemas.microsoft.com/office/drawing/2014/main" id="{F01D06F2-D4E9-4676-8464-EC4CABB65009}"/>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2199" y="2912292"/>
              <a:ext cx="221109" cy="216710"/>
            </a:xfrm>
            <a:prstGeom prst="rect">
              <a:avLst/>
            </a:prstGeom>
          </p:spPr>
        </p:pic>
      </p:grpSp>
      <p:pic>
        <p:nvPicPr>
          <p:cNvPr id="42" name="Picture 2">
            <a:extLst>
              <a:ext uri="{FF2B5EF4-FFF2-40B4-BE49-F238E27FC236}">
                <a16:creationId xmlns:a16="http://schemas.microsoft.com/office/drawing/2014/main" id="{5BE6E74B-E6B7-46B6-A0DB-1606CED48872}"/>
              </a:ext>
            </a:extLst>
          </p:cNvPr>
          <p:cNvPicPr>
            <a:picLocks noChangeArrowheads="1"/>
          </p:cNvPicPr>
          <p:nvPr/>
        </p:nvPicPr>
        <p:blipFill>
          <a:blip r:embed="rId11">
            <a:extLst>
              <a:ext uri="{28A0092B-C50C-407E-A947-70E740481C1C}">
                <a14:useLocalDpi xmlns:a14="http://schemas.microsoft.com/office/drawing/2010/main"/>
              </a:ext>
            </a:extLst>
          </a:blip>
          <a:srcRect/>
          <a:stretch/>
        </p:blipFill>
        <p:spPr bwMode="auto">
          <a:xfrm>
            <a:off x="83644" y="3260155"/>
            <a:ext cx="2098800" cy="1579399"/>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grpSp>
        <p:nvGrpSpPr>
          <p:cNvPr id="43" name="Group 42">
            <a:extLst>
              <a:ext uri="{FF2B5EF4-FFF2-40B4-BE49-F238E27FC236}">
                <a16:creationId xmlns:a16="http://schemas.microsoft.com/office/drawing/2014/main" id="{0E9C00A6-2E32-4099-8FF9-C3090DD79ECB}"/>
              </a:ext>
            </a:extLst>
          </p:cNvPr>
          <p:cNvGrpSpPr/>
          <p:nvPr/>
        </p:nvGrpSpPr>
        <p:grpSpPr>
          <a:xfrm>
            <a:off x="622042" y="4593898"/>
            <a:ext cx="1056722" cy="216710"/>
            <a:chOff x="591518" y="4730000"/>
            <a:chExt cx="1056722" cy="216710"/>
          </a:xfrm>
        </p:grpSpPr>
        <p:sp>
          <p:nvSpPr>
            <p:cNvPr id="45" name="Rectangle: Rounded Corners 44">
              <a:extLst>
                <a:ext uri="{FF2B5EF4-FFF2-40B4-BE49-F238E27FC236}">
                  <a16:creationId xmlns:a16="http://schemas.microsoft.com/office/drawing/2014/main" id="{739CCE4D-5735-4D0F-A9B6-03EF5462A24C}"/>
                </a:ext>
              </a:extLst>
            </p:cNvPr>
            <p:cNvSpPr/>
            <p:nvPr/>
          </p:nvSpPr>
          <p:spPr>
            <a:xfrm>
              <a:off x="591518" y="4744928"/>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6" name="Graphic 45" descr="Map with pin">
              <a:extLst>
                <a:ext uri="{FF2B5EF4-FFF2-40B4-BE49-F238E27FC236}">
                  <a16:creationId xmlns:a16="http://schemas.microsoft.com/office/drawing/2014/main" id="{2426B85A-73F5-4FBF-8182-D7B6C968812E}"/>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5246" y="4730000"/>
              <a:ext cx="217067" cy="216710"/>
            </a:xfrm>
            <a:prstGeom prst="rect">
              <a:avLst/>
            </a:prstGeom>
          </p:spPr>
        </p:pic>
      </p:grpSp>
      <p:pic>
        <p:nvPicPr>
          <p:cNvPr id="47" name="Picture 46">
            <a:extLst>
              <a:ext uri="{FF2B5EF4-FFF2-40B4-BE49-F238E27FC236}">
                <a16:creationId xmlns:a16="http://schemas.microsoft.com/office/drawing/2014/main" id="{AF46FBBC-F125-4305-8E97-933BF945D2A0}"/>
              </a:ext>
            </a:extLst>
          </p:cNvPr>
          <p:cNvPicPr>
            <a:picLocks/>
          </p:cNvPicPr>
          <p:nvPr/>
        </p:nvPicPr>
        <p:blipFill rotWithShape="1">
          <a:blip r:embed="rId13">
            <a:extLst>
              <a:ext uri="{28A0092B-C50C-407E-A947-70E740481C1C}">
                <a14:useLocalDpi xmlns:a14="http://schemas.microsoft.com/office/drawing/2010/main"/>
              </a:ext>
            </a:extLst>
          </a:blip>
          <a:srcRect/>
          <a:stretch/>
        </p:blipFill>
        <p:spPr>
          <a:xfrm>
            <a:off x="113746" y="5054206"/>
            <a:ext cx="2077679" cy="1584901"/>
          </a:xfrm>
          <a:prstGeom prst="roundRect">
            <a:avLst/>
          </a:prstGeom>
          <a:effectLst>
            <a:outerShdw blurRad="50800" dist="38100" dir="2700000" algn="tl" rotWithShape="0">
              <a:prstClr val="black">
                <a:alpha val="40000"/>
              </a:prstClr>
            </a:outerShdw>
          </a:effectLst>
        </p:spPr>
      </p:pic>
      <p:grpSp>
        <p:nvGrpSpPr>
          <p:cNvPr id="48" name="Group 47">
            <a:extLst>
              <a:ext uri="{FF2B5EF4-FFF2-40B4-BE49-F238E27FC236}">
                <a16:creationId xmlns:a16="http://schemas.microsoft.com/office/drawing/2014/main" id="{9EFD8566-46E8-4D32-AB8A-8F958174DC19}"/>
              </a:ext>
            </a:extLst>
          </p:cNvPr>
          <p:cNvGrpSpPr/>
          <p:nvPr/>
        </p:nvGrpSpPr>
        <p:grpSpPr>
          <a:xfrm>
            <a:off x="647616" y="6404678"/>
            <a:ext cx="1054986" cy="216710"/>
            <a:chOff x="707326" y="6786112"/>
            <a:chExt cx="1054986" cy="216710"/>
          </a:xfrm>
        </p:grpSpPr>
        <p:sp>
          <p:nvSpPr>
            <p:cNvPr id="49" name="Rectangle: Rounded Corners 48">
              <a:extLst>
                <a:ext uri="{FF2B5EF4-FFF2-40B4-BE49-F238E27FC236}">
                  <a16:creationId xmlns:a16="http://schemas.microsoft.com/office/drawing/2014/main" id="{E0F506E3-742A-4361-9E09-8DC89D08B0D9}"/>
                </a:ext>
              </a:extLst>
            </p:cNvPr>
            <p:cNvSpPr/>
            <p:nvPr/>
          </p:nvSpPr>
          <p:spPr>
            <a:xfrm>
              <a:off x="707326" y="6796277"/>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4">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0" name="Graphic 49" descr="Map with pin">
              <a:extLst>
                <a:ext uri="{FF2B5EF4-FFF2-40B4-BE49-F238E27FC236}">
                  <a16:creationId xmlns:a16="http://schemas.microsoft.com/office/drawing/2014/main" id="{98AE4FD8-AF76-481C-B45A-0902794A866B}"/>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5512" y="6786112"/>
              <a:ext cx="216710" cy="216710"/>
            </a:xfrm>
            <a:prstGeom prst="rect">
              <a:avLst/>
            </a:prstGeom>
          </p:spPr>
        </p:pic>
      </p:grpSp>
      <p:pic>
        <p:nvPicPr>
          <p:cNvPr id="51" name="Picture 50">
            <a:extLst>
              <a:ext uri="{FF2B5EF4-FFF2-40B4-BE49-F238E27FC236}">
                <a16:creationId xmlns:a16="http://schemas.microsoft.com/office/drawing/2014/main" id="{6208164A-E5B1-40C8-9110-9F53916C7905}"/>
              </a:ext>
            </a:extLst>
          </p:cNvPr>
          <p:cNvPicPr>
            <a:picLocks/>
          </p:cNvPicPr>
          <p:nvPr/>
        </p:nvPicPr>
        <p:blipFill>
          <a:blip r:embed="rId15">
            <a:extLst>
              <a:ext uri="{28A0092B-C50C-407E-A947-70E740481C1C}">
                <a14:useLocalDpi xmlns:a14="http://schemas.microsoft.com/office/drawing/2010/main"/>
              </a:ext>
            </a:extLst>
          </a:blip>
          <a:srcRect/>
          <a:stretch/>
        </p:blipFill>
        <p:spPr>
          <a:xfrm>
            <a:off x="96177" y="6856723"/>
            <a:ext cx="2098800" cy="1562400"/>
          </a:xfrm>
          <a:prstGeom prst="roundRect">
            <a:avLst/>
          </a:prstGeom>
          <a:effectLst>
            <a:outerShdw blurRad="50800" dist="38100" dir="2700000" algn="tl" rotWithShape="0">
              <a:prstClr val="black">
                <a:alpha val="40000"/>
              </a:prstClr>
            </a:outerShdw>
          </a:effectLst>
        </p:spPr>
      </p:pic>
      <p:grpSp>
        <p:nvGrpSpPr>
          <p:cNvPr id="54" name="Group 53">
            <a:extLst>
              <a:ext uri="{FF2B5EF4-FFF2-40B4-BE49-F238E27FC236}">
                <a16:creationId xmlns:a16="http://schemas.microsoft.com/office/drawing/2014/main" id="{B9A4F808-5794-47B4-99F5-0FF31902733A}"/>
              </a:ext>
            </a:extLst>
          </p:cNvPr>
          <p:cNvGrpSpPr/>
          <p:nvPr/>
        </p:nvGrpSpPr>
        <p:grpSpPr>
          <a:xfrm>
            <a:off x="624462" y="8169442"/>
            <a:ext cx="1054986" cy="216710"/>
            <a:chOff x="612076" y="8512980"/>
            <a:chExt cx="1054986" cy="216710"/>
          </a:xfrm>
        </p:grpSpPr>
        <p:sp>
          <p:nvSpPr>
            <p:cNvPr id="55" name="Rectangle: Rounded Corners 54">
              <a:extLst>
                <a:ext uri="{FF2B5EF4-FFF2-40B4-BE49-F238E27FC236}">
                  <a16:creationId xmlns:a16="http://schemas.microsoft.com/office/drawing/2014/main" id="{923B4147-6E91-4042-8728-E982FE04804B}"/>
                </a:ext>
              </a:extLst>
            </p:cNvPr>
            <p:cNvSpPr/>
            <p:nvPr/>
          </p:nvSpPr>
          <p:spPr>
            <a:xfrm>
              <a:off x="612076" y="8527908"/>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6">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6" name="Graphic 55" descr="Map with pin">
              <a:extLst>
                <a:ext uri="{FF2B5EF4-FFF2-40B4-BE49-F238E27FC236}">
                  <a16:creationId xmlns:a16="http://schemas.microsoft.com/office/drawing/2014/main" id="{9435EA93-F667-4743-AEAE-3EB12D279CA4}"/>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0262" y="8512980"/>
              <a:ext cx="216710" cy="216710"/>
            </a:xfrm>
            <a:prstGeom prst="rect">
              <a:avLst/>
            </a:prstGeom>
          </p:spPr>
        </p:pic>
      </p:grpSp>
    </p:spTree>
    <p:extLst>
      <p:ext uri="{BB962C8B-B14F-4D97-AF65-F5344CB8AC3E}">
        <p14:creationId xmlns:p14="http://schemas.microsoft.com/office/powerpoint/2010/main" val="3280821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37 | DĚČÍN - TESCO HYPERMARKET </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00000"/>
              </a:lnSpc>
              <a:spcAft>
                <a:spcPts val="30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až 1.157 m</a:t>
            </a:r>
            <a:r>
              <a:rPr lang="cs-CZ" sz="900" baseline="30000" dirty="0">
                <a:solidFill>
                  <a:schemeClr val="tx1"/>
                </a:solidFill>
                <a:latin typeface="Bahnschrift Light" panose="020B0502040204020203" pitchFamily="34" charset="0"/>
              </a:rPr>
              <a:t>2</a:t>
            </a:r>
            <a:endParaRPr lang="cs-CZ" sz="900" dirty="0">
              <a:solidFill>
                <a:schemeClr val="tx1"/>
              </a:solidFill>
              <a:latin typeface="Bahnschrift Light" panose="020B0502040204020203" pitchFamily="34" charset="0"/>
            </a:endParaRPr>
          </a:p>
          <a:p>
            <a:pPr>
              <a:lnSpc>
                <a:spcPct val="100000"/>
              </a:lnSpc>
              <a:spcAft>
                <a:spcPts val="30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Ihned</a:t>
            </a:r>
          </a:p>
          <a:p>
            <a:pPr>
              <a:lnSpc>
                <a:spcPct val="100000"/>
              </a:lnSpc>
              <a:spcAft>
                <a:spcPts val="30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Ústecká 1905/8, Děčín </a:t>
            </a:r>
          </a:p>
          <a:p>
            <a:pPr>
              <a:lnSpc>
                <a:spcPct val="100000"/>
              </a:lnSpc>
              <a:spcAft>
                <a:spcPts val="300"/>
              </a:spcAft>
              <a:defRPr/>
            </a:pPr>
            <a:r>
              <a:rPr lang="cs-CZ" sz="800" dirty="0">
                <a:solidFill>
                  <a:schemeClr val="tx1"/>
                </a:solidFill>
                <a:latin typeface="Bahnschrift Light" panose="020B0502040204020203" pitchFamily="34" charset="0"/>
              </a:rPr>
              <a:t>(</a:t>
            </a:r>
            <a:r>
              <a:rPr lang="en-US" sz="800" dirty="0">
                <a:solidFill>
                  <a:schemeClr val="tx1"/>
                </a:solidFill>
                <a:latin typeface="Bahnschrift Light" panose="020B0502040204020203" pitchFamily="34" charset="0"/>
              </a:rPr>
              <a:t>50°46'17.3"N 14°12'24.5"E</a:t>
            </a:r>
            <a:r>
              <a:rPr lang="cs-CZ" sz="800" dirty="0">
                <a:solidFill>
                  <a:schemeClr val="tx1"/>
                </a:solidFill>
                <a:latin typeface="Bahnschrift Light" panose="020B0502040204020203" pitchFamily="34" charset="0"/>
              </a:rPr>
              <a:t>)</a:t>
            </a:r>
            <a:endParaRPr lang="en-US" sz="800" dirty="0">
              <a:solidFill>
                <a:schemeClr val="tx1"/>
              </a:solidFill>
              <a:latin typeface="Bahnschrift Light" panose="020B0502040204020203" pitchFamily="34" charset="0"/>
            </a:endParaRPr>
          </a:p>
          <a:p>
            <a:pPr>
              <a:lnSpc>
                <a:spcPct val="100000"/>
              </a:lnSpc>
              <a:spcAft>
                <a:spcPts val="30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skvělá viditelnost, snadná dostupnost, nájemci – zaměřeno na služby (lékárna, ZOO </a:t>
            </a:r>
            <a:r>
              <a:rPr lang="cs-CZ" sz="900" dirty="0" err="1">
                <a:solidFill>
                  <a:schemeClr val="tx1"/>
                </a:solidFill>
                <a:latin typeface="Bahnschrift Light" panose="020B0502040204020203" pitchFamily="34" charset="0"/>
              </a:rPr>
              <a:t>shop</a:t>
            </a:r>
            <a:r>
              <a:rPr lang="cs-CZ" sz="900" dirty="0">
                <a:solidFill>
                  <a:schemeClr val="tx1"/>
                </a:solidFill>
                <a:latin typeface="Bahnschrift Light" panose="020B0502040204020203" pitchFamily="34" charset="0"/>
              </a:rPr>
              <a:t>, květiny, fortuna, alza.cz, restaurace </a:t>
            </a:r>
            <a:r>
              <a:rPr lang="cs-CZ" sz="900" dirty="0" err="1">
                <a:solidFill>
                  <a:schemeClr val="tx1"/>
                </a:solidFill>
                <a:latin typeface="Bahnschrift Light" panose="020B0502040204020203" pitchFamily="34" charset="0"/>
              </a:rPr>
              <a:t>atd</a:t>
            </a:r>
            <a:r>
              <a:rPr lang="cs-CZ" sz="900" dirty="0">
                <a:solidFill>
                  <a:schemeClr val="tx1"/>
                </a:solidFill>
                <a:latin typeface="Bahnschrift Light" panose="020B0502040204020203" pitchFamily="34" charset="0"/>
              </a:rPr>
              <a:t>)</a:t>
            </a:r>
            <a:endParaRPr lang="en-GB" sz="900" dirty="0">
              <a:solidFill>
                <a:schemeClr val="tx1"/>
              </a:solidFill>
              <a:latin typeface="Bahnschrift Light" panose="020B0502040204020203" pitchFamily="34" charset="0"/>
            </a:endParaRP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00000"/>
              </a:lnSpc>
              <a:spcAft>
                <a:spcPts val="30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up to 1.157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nSpc>
                <a:spcPct val="100000"/>
              </a:lnSpc>
              <a:spcAft>
                <a:spcPts val="30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nSpc>
                <a:spcPct val="100000"/>
              </a:lnSpc>
              <a:spcAft>
                <a:spcPts val="30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Ústecká 1905/8, Děčín       </a:t>
            </a:r>
          </a:p>
          <a:p>
            <a:pPr>
              <a:lnSpc>
                <a:spcPct val="100000"/>
              </a:lnSpc>
              <a:spcAft>
                <a:spcPts val="300"/>
              </a:spcAft>
              <a:defRPr/>
            </a:pPr>
            <a:r>
              <a:rPr lang="cs-CZ" sz="800" dirty="0">
                <a:solidFill>
                  <a:schemeClr val="tx1"/>
                </a:solidFill>
                <a:latin typeface="Bahnschrift Light" panose="020B0502040204020203" pitchFamily="34" charset="0"/>
              </a:rPr>
              <a:t>(</a:t>
            </a:r>
            <a:r>
              <a:rPr lang="en-US" sz="800" dirty="0">
                <a:solidFill>
                  <a:schemeClr val="tx1"/>
                </a:solidFill>
                <a:latin typeface="Bahnschrift Light" panose="020B0502040204020203" pitchFamily="34" charset="0"/>
              </a:rPr>
              <a:t>50°46'17.3"N 14°12'24.5"E</a:t>
            </a:r>
            <a:r>
              <a:rPr lang="cs-CZ" sz="800" dirty="0">
                <a:solidFill>
                  <a:schemeClr val="tx1"/>
                </a:solidFill>
                <a:latin typeface="Bahnschrift Light" panose="020B0502040204020203" pitchFamily="34" charset="0"/>
              </a:rPr>
              <a:t>)</a:t>
            </a:r>
            <a:endParaRPr lang="en-US" sz="800" dirty="0">
              <a:solidFill>
                <a:schemeClr val="tx1"/>
              </a:solidFill>
              <a:latin typeface="Bahnschrift Light" panose="020B0502040204020203" pitchFamily="34" charset="0"/>
            </a:endParaRPr>
          </a:p>
          <a:p>
            <a:pPr>
              <a:lnSpc>
                <a:spcPct val="100000"/>
              </a:lnSpc>
              <a:spcAft>
                <a:spcPts val="30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 very </a:t>
            </a:r>
            <a:r>
              <a:rPr lang="cs-CZ" sz="900" dirty="0" err="1">
                <a:solidFill>
                  <a:schemeClr val="tx1"/>
                </a:solidFill>
                <a:latin typeface="Bahnschrift Light" panose="020B0502040204020203" pitchFamily="34" charset="0"/>
              </a:rPr>
              <a:t>good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visibility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easy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arrival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 </a:t>
            </a:r>
            <a:r>
              <a:rPr lang="cs-CZ" sz="900" dirty="0" err="1">
                <a:solidFill>
                  <a:schemeClr val="tx1"/>
                </a:solidFill>
                <a:latin typeface="Bahnschrift Light" panose="020B0502040204020203" pitchFamily="34" charset="0"/>
              </a:rPr>
              <a:t>focused</a:t>
            </a:r>
            <a:r>
              <a:rPr lang="cs-CZ" sz="900" dirty="0">
                <a:solidFill>
                  <a:schemeClr val="tx1"/>
                </a:solidFill>
                <a:latin typeface="Bahnschrift Light" panose="020B0502040204020203" pitchFamily="34" charset="0"/>
              </a:rPr>
              <a:t> on </a:t>
            </a:r>
            <a:r>
              <a:rPr lang="cs-CZ" sz="900" dirty="0" err="1">
                <a:solidFill>
                  <a:schemeClr val="tx1"/>
                </a:solidFill>
                <a:latin typeface="Bahnschrift Light" panose="020B0502040204020203" pitchFamily="34" charset="0"/>
              </a:rPr>
              <a:t>Services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pharmacy</a:t>
            </a:r>
            <a:r>
              <a:rPr lang="cs-CZ" sz="900" dirty="0">
                <a:solidFill>
                  <a:schemeClr val="tx1"/>
                </a:solidFill>
                <a:latin typeface="Bahnschrift Light" panose="020B0502040204020203" pitchFamily="34" charset="0"/>
              </a:rPr>
              <a:t>, ZOO </a:t>
            </a:r>
            <a:r>
              <a:rPr lang="cs-CZ" sz="900" dirty="0" err="1">
                <a:solidFill>
                  <a:schemeClr val="tx1"/>
                </a:solidFill>
                <a:latin typeface="Bahnschrift Light" panose="020B0502040204020203" pitchFamily="34" charset="0"/>
              </a:rPr>
              <a:t>shop</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flowers</a:t>
            </a:r>
            <a:r>
              <a:rPr lang="cs-CZ" sz="900" dirty="0">
                <a:solidFill>
                  <a:schemeClr val="tx1"/>
                </a:solidFill>
                <a:latin typeface="Bahnschrift Light" panose="020B0502040204020203" pitchFamily="34" charset="0"/>
              </a:rPr>
              <a:t>, alza.cz, restaurant </a:t>
            </a:r>
            <a:r>
              <a:rPr lang="cs-CZ" sz="900" dirty="0" err="1">
                <a:solidFill>
                  <a:schemeClr val="tx1"/>
                </a:solidFill>
                <a:latin typeface="Bahnschrift Light" panose="020B0502040204020203" pitchFamily="34" charset="0"/>
              </a:rPr>
              <a:t>etc</a:t>
            </a:r>
            <a:r>
              <a:rPr lang="cs-CZ" sz="900" dirty="0">
                <a:solidFill>
                  <a:schemeClr val="tx1"/>
                </a:solidFill>
                <a:latin typeface="Bahnschrift Light" panose="020B0502040204020203" pitchFamily="34" charset="0"/>
              </a:rPr>
              <a:t>.)</a:t>
            </a:r>
            <a:endParaRPr lang="en-GB" sz="1000" dirty="0">
              <a:solidFill>
                <a:schemeClr val="tx1"/>
              </a:solidFill>
              <a:latin typeface="Bahnschrift Light" panose="020B0502040204020203" pitchFamily="34" charset="0"/>
            </a:endParaRP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40</a:t>
            </a:r>
            <a:r>
              <a:rPr lang="pt-BR" sz="1200" dirty="0">
                <a:latin typeface="Bahnschrift SemiBold" panose="020B0502040204020203" pitchFamily="34" charset="0"/>
              </a:rPr>
              <a:t> | OSTRAVA HRABOVÁ – TESCO HYPERMARKET</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00000"/>
              </a:lnSpc>
              <a:spcAft>
                <a:spcPts val="30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až 1.365 m</a:t>
            </a:r>
            <a:r>
              <a:rPr lang="cs-CZ" sz="900" baseline="30000" dirty="0">
                <a:solidFill>
                  <a:schemeClr val="tx1"/>
                </a:solidFill>
                <a:latin typeface="Bahnschrift Light" panose="020B0502040204020203" pitchFamily="34" charset="0"/>
              </a:rPr>
              <a:t>2</a:t>
            </a:r>
          </a:p>
          <a:p>
            <a:pPr>
              <a:lnSpc>
                <a:spcPct val="100000"/>
              </a:lnSpc>
              <a:spcAft>
                <a:spcPts val="30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Ihned</a:t>
            </a:r>
          </a:p>
          <a:p>
            <a:pPr>
              <a:lnSpc>
                <a:spcPct val="100000"/>
              </a:lnSpc>
              <a:spcAft>
                <a:spcPts val="30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Prodloužená 807, Ostrava       (</a:t>
            </a:r>
            <a:r>
              <a:rPr lang="en-US" sz="900" dirty="0">
                <a:solidFill>
                  <a:schemeClr val="tx1"/>
                </a:solidFill>
                <a:latin typeface="Bahnschrift Light" panose="020B0502040204020203" pitchFamily="34" charset="0"/>
              </a:rPr>
              <a:t>49°46'27.4"N 18°15'50.2"E</a:t>
            </a:r>
            <a:r>
              <a:rPr lang="cs-CZ" sz="900" dirty="0">
                <a:solidFill>
                  <a:schemeClr val="tx1"/>
                </a:solidFill>
                <a:latin typeface="Bahnschrift Light" panose="020B0502040204020203" pitchFamily="34" charset="0"/>
              </a:rPr>
              <a:t>)</a:t>
            </a:r>
          </a:p>
          <a:p>
            <a:pPr>
              <a:lnSpc>
                <a:spcPct val="100000"/>
              </a:lnSpc>
              <a:spcAft>
                <a:spcPts val="30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v sousedství industriální zóny a rezidenční čtvrti, vedle Makra, nájemci – služby (květiny, tabák, lékárna atd.), KIK, móda, klenoty, restaurace</a:t>
            </a:r>
            <a:endParaRPr lang="en-GB" sz="900" dirty="0">
              <a:solidFill>
                <a:schemeClr val="tx1"/>
              </a:solidFill>
              <a:latin typeface="Bahnschrift Light" panose="020B0502040204020203" pitchFamily="34" charset="0"/>
            </a:endParaRP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2228" y="710575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00000"/>
              </a:lnSpc>
              <a:spcAft>
                <a:spcPts val="30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sk-SK"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up to 1.365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nSpc>
                <a:spcPct val="100000"/>
              </a:lnSpc>
              <a:spcAft>
                <a:spcPts val="30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nSpc>
                <a:spcPct val="100000"/>
              </a:lnSpc>
              <a:spcAft>
                <a:spcPts val="30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Prodloužená 807, Ostrava           (</a:t>
            </a:r>
            <a:r>
              <a:rPr lang="en-US" sz="900" dirty="0">
                <a:solidFill>
                  <a:schemeClr val="tx1"/>
                </a:solidFill>
                <a:latin typeface="Bahnschrift Light" panose="020B0502040204020203" pitchFamily="34" charset="0"/>
              </a:rPr>
              <a:t>49°46'27.4"N 18°15'50.2"E</a:t>
            </a:r>
            <a:r>
              <a:rPr lang="cs-CZ" sz="900" dirty="0">
                <a:solidFill>
                  <a:schemeClr val="tx1"/>
                </a:solidFill>
                <a:latin typeface="Bahnschrift Light" panose="020B0502040204020203" pitchFamily="34" charset="0"/>
              </a:rPr>
              <a:t>)</a:t>
            </a:r>
            <a:endParaRPr lang="en-US" sz="900" dirty="0">
              <a:solidFill>
                <a:schemeClr val="tx1"/>
              </a:solidFill>
              <a:latin typeface="Bahnschrift Light" panose="020B0502040204020203" pitchFamily="34" charset="0"/>
            </a:endParaRPr>
          </a:p>
          <a:p>
            <a:pPr>
              <a:lnSpc>
                <a:spcPct val="100000"/>
              </a:lnSpc>
              <a:spcAft>
                <a:spcPts val="30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next</a:t>
            </a:r>
            <a:r>
              <a:rPr lang="cs-CZ" sz="900" dirty="0">
                <a:solidFill>
                  <a:schemeClr val="tx1"/>
                </a:solidFill>
                <a:latin typeface="Bahnschrift Light" panose="020B0502040204020203" pitchFamily="34" charset="0"/>
              </a:rPr>
              <a:t> to</a:t>
            </a:r>
            <a:r>
              <a:rPr lang="en-US" sz="900" dirty="0">
                <a:solidFill>
                  <a:schemeClr val="tx1"/>
                </a:solidFill>
                <a:latin typeface="Bahnschrift Light" panose="020B0502040204020203" pitchFamily="34" charset="0"/>
              </a:rPr>
              <a:t> the industrial zone and residential area, next to </a:t>
            </a:r>
            <a:r>
              <a:rPr lang="en-US" sz="900" dirty="0" err="1">
                <a:solidFill>
                  <a:schemeClr val="tx1"/>
                </a:solidFill>
                <a:latin typeface="Bahnschrift Light" panose="020B0502040204020203" pitchFamily="34" charset="0"/>
              </a:rPr>
              <a:t>Makr</a:t>
            </a:r>
            <a:r>
              <a:rPr lang="cs-CZ" sz="900" dirty="0">
                <a:solidFill>
                  <a:schemeClr val="tx1"/>
                </a:solidFill>
                <a:latin typeface="Bahnschrift Light" panose="020B0502040204020203" pitchFamily="34" charset="0"/>
              </a:rPr>
              <a:t>o</a:t>
            </a:r>
            <a:r>
              <a:rPr lang="en-US" sz="900" dirty="0">
                <a:solidFill>
                  <a:schemeClr val="tx1"/>
                </a:solidFill>
                <a:latin typeface="Bahnschrift Light" panose="020B0502040204020203" pitchFamily="34" charset="0"/>
              </a:rPr>
              <a:t>, tenants - services (flowers, tobacco, pharmacy, etc.), KIK, fashion, jewel</a:t>
            </a:r>
            <a:r>
              <a:rPr lang="cs-CZ" sz="900" dirty="0" err="1">
                <a:solidFill>
                  <a:schemeClr val="tx1"/>
                </a:solidFill>
                <a:latin typeface="Bahnschrift Light" panose="020B0502040204020203" pitchFamily="34" charset="0"/>
              </a:rPr>
              <a:t>le</a:t>
            </a:r>
            <a:r>
              <a:rPr lang="en-US" sz="900" dirty="0" err="1">
                <a:solidFill>
                  <a:schemeClr val="tx1"/>
                </a:solidFill>
                <a:latin typeface="Bahnschrift Light" panose="020B0502040204020203" pitchFamily="34" charset="0"/>
              </a:rPr>
              <a:t>ry</a:t>
            </a:r>
            <a:r>
              <a:rPr lang="en-US" sz="900" dirty="0">
                <a:solidFill>
                  <a:schemeClr val="tx1"/>
                </a:solidFill>
                <a:latin typeface="Bahnschrift Light" panose="020B0502040204020203" pitchFamily="34" charset="0"/>
              </a:rPr>
              <a:t>, restaurants</a:t>
            </a:r>
            <a:endParaRPr lang="en-GB" sz="1000" dirty="0">
              <a:solidFill>
                <a:schemeClr val="tx1"/>
              </a:solidFill>
              <a:latin typeface="Bahnschrift Light" panose="020B0502040204020203" pitchFamily="34"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39</a:t>
            </a:r>
            <a:r>
              <a:rPr lang="en-US" sz="1200" dirty="0">
                <a:latin typeface="Bahnschrift SemiBold" panose="020B0502040204020203" pitchFamily="34" charset="0"/>
              </a:rPr>
              <a:t> | </a:t>
            </a:r>
            <a:r>
              <a:rPr lang="cs-CZ" sz="1200" dirty="0">
                <a:latin typeface="Bahnschrift SemiBold" panose="020B0502040204020203" pitchFamily="34" charset="0"/>
              </a:rPr>
              <a:t>TESCO PLZEŇ BORSKÁ POLE</a:t>
            </a:r>
            <a:endParaRPr lang="en-US" sz="1200" dirty="0">
              <a:latin typeface="Bahnschrift SemiBold" panose="020B0502040204020203" pitchFamily="34" charset="0"/>
            </a:endParaRP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00000"/>
              </a:lnSpc>
              <a:spcAft>
                <a:spcPts val="30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1.475 m</a:t>
            </a:r>
            <a:r>
              <a:rPr lang="cs-CZ" sz="900" baseline="30000" dirty="0">
                <a:solidFill>
                  <a:schemeClr val="tx1"/>
                </a:solidFill>
                <a:latin typeface="Bahnschrift Light" panose="020B0502040204020203" pitchFamily="34" charset="0"/>
              </a:rPr>
              <a:t>2</a:t>
            </a:r>
          </a:p>
          <a:p>
            <a:pPr>
              <a:lnSpc>
                <a:spcPct val="100000"/>
              </a:lnSpc>
              <a:spcAft>
                <a:spcPts val="30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Ihned</a:t>
            </a:r>
          </a:p>
          <a:p>
            <a:pPr>
              <a:lnSpc>
                <a:spcPct val="100000"/>
              </a:lnSpc>
              <a:spcAft>
                <a:spcPts val="30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U Letiště 1074/2, Plzeň         </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49.7296269N, 13.3443547E</a:t>
            </a:r>
            <a:r>
              <a:rPr lang="cs-CZ" sz="800" dirty="0">
                <a:solidFill>
                  <a:schemeClr val="tx1"/>
                </a:solidFill>
                <a:latin typeface="Bahnschrift Light" panose="020B0502040204020203" pitchFamily="34" charset="0"/>
              </a:rPr>
              <a:t>)</a:t>
            </a:r>
          </a:p>
          <a:p>
            <a:pPr>
              <a:lnSpc>
                <a:spcPct val="100000"/>
              </a:lnSpc>
              <a:spcAft>
                <a:spcPts val="30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Prostor je v rámci hypermarketu Tesco, které se nachází  uprostřed jednoho s největších obchodních center v Plzni s kotevními nájemci –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Datart</a:t>
            </a:r>
            <a:r>
              <a:rPr lang="cs-CZ" sz="900" dirty="0">
                <a:solidFill>
                  <a:schemeClr val="tx1"/>
                </a:solidFill>
                <a:latin typeface="Bahnschrift Light" panose="020B0502040204020203" pitchFamily="34" charset="0"/>
              </a:rPr>
              <a:t> a OKAY.</a:t>
            </a:r>
            <a:endParaRPr lang="en-GB" sz="900" dirty="0">
              <a:solidFill>
                <a:schemeClr val="tx1"/>
              </a:solidFill>
              <a:latin typeface="Bahnschrift Light" panose="020B0502040204020203" pitchFamily="34" charset="0"/>
            </a:endParaRP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6712" y="530243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00000"/>
              </a:lnSpc>
              <a:spcAft>
                <a:spcPts val="30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 </a:t>
            </a:r>
            <a:r>
              <a:rPr lang="sk-SK" sz="900" dirty="0">
                <a:solidFill>
                  <a:schemeClr val="tx1"/>
                </a:solidFill>
                <a:latin typeface="Bahnschrift" panose="020B0502040204020203" pitchFamily="34" charset="0"/>
              </a:rPr>
              <a:t> </a:t>
            </a:r>
            <a:r>
              <a:rPr lang="sk-SK" sz="900" dirty="0" err="1">
                <a:solidFill>
                  <a:schemeClr val="tx1"/>
                </a:solidFill>
                <a:latin typeface="Bahnschrift Light" panose="020B0502040204020203" pitchFamily="34" charset="0"/>
              </a:rPr>
              <a:t>up</a:t>
            </a:r>
            <a:r>
              <a:rPr lang="sk-SK" sz="900" dirty="0">
                <a:solidFill>
                  <a:schemeClr val="tx1"/>
                </a:solidFill>
                <a:latin typeface="Bahnschrift Light" panose="020B0502040204020203" pitchFamily="34" charset="0"/>
              </a:rPr>
              <a:t> to 1.475 </a:t>
            </a:r>
            <a:r>
              <a:rPr lang="cs-CZ" sz="900" dirty="0" err="1">
                <a:solidFill>
                  <a:schemeClr val="tx1"/>
                </a:solidFill>
                <a:latin typeface="Bahnschrift Light" panose="020B0502040204020203" pitchFamily="34" charset="0"/>
              </a:rPr>
              <a:t>sqm</a:t>
            </a:r>
            <a:endParaRPr lang="cs-CZ" sz="900" dirty="0">
              <a:solidFill>
                <a:schemeClr val="tx1"/>
              </a:solidFill>
              <a:latin typeface="Bahnschrift Light" panose="020B0502040204020203" pitchFamily="34" charset="0"/>
            </a:endParaRPr>
          </a:p>
          <a:p>
            <a:pPr>
              <a:lnSpc>
                <a:spcPct val="100000"/>
              </a:lnSpc>
              <a:spcAft>
                <a:spcPts val="30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nSpc>
                <a:spcPct val="100000"/>
              </a:lnSpc>
              <a:spcAft>
                <a:spcPts val="30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U Letiště 1074/2, </a:t>
            </a:r>
            <a:r>
              <a:rPr lang="cs-CZ" sz="900" dirty="0" err="1">
                <a:solidFill>
                  <a:schemeClr val="tx1"/>
                </a:solidFill>
                <a:latin typeface="Bahnschrift Light" panose="020B0502040204020203" pitchFamily="34" charset="0"/>
              </a:rPr>
              <a:t>Pilsen</a:t>
            </a:r>
            <a:r>
              <a:rPr lang="cs-CZ" sz="900" dirty="0">
                <a:solidFill>
                  <a:schemeClr val="tx1"/>
                </a:solidFill>
                <a:latin typeface="Bahnschrift Light" panose="020B0502040204020203" pitchFamily="34" charset="0"/>
              </a:rPr>
              <a:t>           </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49.7296269N, 13.3443547E</a:t>
            </a:r>
            <a:r>
              <a:rPr lang="cs-CZ" sz="800" dirty="0">
                <a:solidFill>
                  <a:schemeClr val="tx1"/>
                </a:solidFill>
                <a:latin typeface="Bahnschrift Light" panose="020B0502040204020203" pitchFamily="34" charset="0"/>
              </a:rPr>
              <a:t>)</a:t>
            </a:r>
            <a:endParaRPr lang="cs-CZ" sz="900" dirty="0">
              <a:solidFill>
                <a:schemeClr val="tx1"/>
              </a:solidFill>
              <a:latin typeface="Bahnschrift Light" panose="020B0502040204020203" pitchFamily="34" charset="0"/>
            </a:endParaRPr>
          </a:p>
          <a:p>
            <a:pPr>
              <a:lnSpc>
                <a:spcPct val="100000"/>
              </a:lnSpc>
              <a:spcAft>
                <a:spcPts val="30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The space is within the Tesco hypermarket, which is located in the middle of one of the largest shopping centers in Pilsen with anchor tenants - </a:t>
            </a:r>
            <a:r>
              <a:rPr lang="en-US" sz="900" dirty="0" err="1">
                <a:solidFill>
                  <a:schemeClr val="tx1"/>
                </a:solidFill>
                <a:latin typeface="Bahnschrift Light" panose="020B0502040204020203" pitchFamily="34" charset="0"/>
              </a:rPr>
              <a:t>Sportisimo</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Datart</a:t>
            </a:r>
            <a:r>
              <a:rPr lang="en-US" sz="900" dirty="0">
                <a:solidFill>
                  <a:schemeClr val="tx1"/>
                </a:solidFill>
                <a:latin typeface="Bahnschrift Light" panose="020B0502040204020203" pitchFamily="34" charset="0"/>
              </a:rPr>
              <a:t> and OKAY.</a:t>
            </a:r>
            <a:endParaRPr lang="en-GB" sz="1000" dirty="0">
              <a:solidFill>
                <a:schemeClr val="tx1"/>
              </a:solidFill>
              <a:latin typeface="Bahnschrift Light" panose="020B0502040204020203" pitchFamily="34" charset="0"/>
            </a:endParaRP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pl-PL" sz="1200" dirty="0">
                <a:latin typeface="Bahnschrift SemiBold" panose="020B0502040204020203" pitchFamily="34" charset="0"/>
              </a:rPr>
              <a:t>38 | TESCO BRNO AVION </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00000"/>
              </a:lnSpc>
              <a:spcAft>
                <a:spcPts val="30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1 301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 344 m</a:t>
            </a:r>
            <a:r>
              <a:rPr lang="cs-CZ" sz="900" baseline="30000" dirty="0">
                <a:solidFill>
                  <a:schemeClr val="tx1"/>
                </a:solidFill>
                <a:latin typeface="Bahnschrift Light" panose="020B0502040204020203" pitchFamily="34" charset="0"/>
              </a:rPr>
              <a:t>2</a:t>
            </a:r>
          </a:p>
          <a:p>
            <a:pPr>
              <a:lnSpc>
                <a:spcPct val="100000"/>
              </a:lnSpc>
              <a:spcAft>
                <a:spcPts val="30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a:t>
            </a:r>
            <a:r>
              <a:rPr lang="cs-CZ" sz="900" dirty="0">
                <a:solidFill>
                  <a:schemeClr val="tx1"/>
                </a:solidFill>
                <a:latin typeface="Bahnschrift Light" panose="020B0502040204020203" pitchFamily="34" charset="0"/>
              </a:rPr>
              <a:t>  Ihned</a:t>
            </a:r>
          </a:p>
          <a:p>
            <a:pPr>
              <a:lnSpc>
                <a:spcPct val="100000"/>
              </a:lnSpc>
              <a:spcAft>
                <a:spcPts val="30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Skandinávská 128/2, Brno</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49.1581492N, 16.6271617E</a:t>
            </a:r>
            <a:r>
              <a:rPr lang="cs-CZ" sz="900" dirty="0">
                <a:solidFill>
                  <a:schemeClr val="tx1"/>
                </a:solidFill>
                <a:latin typeface="Bahnschrift Light" panose="020B0502040204020203" pitchFamily="34" charset="0"/>
              </a:rPr>
              <a:t>)</a:t>
            </a:r>
          </a:p>
          <a:p>
            <a:pPr>
              <a:lnSpc>
                <a:spcPct val="100000"/>
              </a:lnSpc>
              <a:spcAft>
                <a:spcPts val="30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Prostor je v rámci hypermarketu Tesca, které se nachází  v jednom z největších obchodních center v Brně  – Avion IKEA, hned vedle nabízeného prostoru je prodejna H&amp;M. </a:t>
            </a:r>
            <a:endParaRPr lang="en-GB" sz="900" dirty="0">
              <a:solidFill>
                <a:schemeClr val="tx1"/>
              </a:solidFill>
              <a:latin typeface="Bahnschrift Light" panose="020B0502040204020203" pitchFamily="34" charset="0"/>
            </a:endParaRP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00000"/>
              </a:lnSpc>
              <a:spcAft>
                <a:spcPts val="30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sk-SK" sz="900" dirty="0">
                <a:solidFill>
                  <a:schemeClr val="tx1"/>
                </a:solidFill>
                <a:latin typeface="Bahnschrift Light" panose="020B0502040204020203" pitchFamily="34" charset="0"/>
              </a:rPr>
              <a:t> 1 301 </a:t>
            </a:r>
            <a:r>
              <a:rPr lang="sk-SK" sz="900" dirty="0" err="1">
                <a:solidFill>
                  <a:schemeClr val="tx1"/>
                </a:solidFill>
                <a:latin typeface="Bahnschrift Light" panose="020B0502040204020203" pitchFamily="34" charset="0"/>
              </a:rPr>
              <a:t>sq</a:t>
            </a:r>
            <a:r>
              <a:rPr lang="sk-SK" sz="900" dirty="0">
                <a:solidFill>
                  <a:schemeClr val="tx1"/>
                </a:solidFill>
                <a:latin typeface="Bahnschrift Light" panose="020B0502040204020203" pitchFamily="34" charset="0"/>
              </a:rPr>
              <a:t> m, 344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nSpc>
                <a:spcPct val="100000"/>
              </a:lnSpc>
              <a:spcAft>
                <a:spcPts val="30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nSpc>
                <a:spcPct val="100000"/>
              </a:lnSpc>
              <a:spcAft>
                <a:spcPts val="30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Skandinávská 128/2, Brno</a:t>
            </a:r>
            <a:br>
              <a:rPr lang="cs-CZ" sz="900" dirty="0">
                <a:solidFill>
                  <a:schemeClr val="tx1"/>
                </a:solidFill>
                <a:latin typeface="Bahnschrift Light" panose="020B0502040204020203" pitchFamily="34" charset="0"/>
              </a:rPr>
            </a:br>
            <a:r>
              <a:rPr lang="cs-CZ"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49.1581492N, 16.6271617E</a:t>
            </a:r>
            <a:r>
              <a:rPr lang="cs-CZ" sz="900" dirty="0">
                <a:solidFill>
                  <a:schemeClr val="tx1"/>
                </a:solidFill>
                <a:latin typeface="Bahnschrift Light" panose="020B0502040204020203" pitchFamily="34" charset="0"/>
              </a:rPr>
              <a:t>)</a:t>
            </a:r>
          </a:p>
          <a:p>
            <a:pPr>
              <a:lnSpc>
                <a:spcPct val="100000"/>
              </a:lnSpc>
              <a:spcAft>
                <a:spcPts val="30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The space is within the </a:t>
            </a:r>
            <a:r>
              <a:rPr lang="en-US" sz="900" dirty="0" err="1">
                <a:solidFill>
                  <a:schemeClr val="tx1"/>
                </a:solidFill>
                <a:latin typeface="Bahnschrift Light" panose="020B0502040204020203" pitchFamily="34" charset="0"/>
              </a:rPr>
              <a:t>Tesc</a:t>
            </a:r>
            <a:r>
              <a:rPr lang="cs-CZ" sz="900" dirty="0">
                <a:solidFill>
                  <a:schemeClr val="tx1"/>
                </a:solidFill>
                <a:latin typeface="Bahnschrift Light" panose="020B0502040204020203" pitchFamily="34" charset="0"/>
              </a:rPr>
              <a:t>o</a:t>
            </a:r>
            <a:r>
              <a:rPr lang="en-US" sz="900" dirty="0">
                <a:solidFill>
                  <a:schemeClr val="tx1"/>
                </a:solidFill>
                <a:latin typeface="Bahnschrift Light" panose="020B0502040204020203" pitchFamily="34" charset="0"/>
              </a:rPr>
              <a:t> hypermarket, which is located in one of the largest shopping centers in Brno - Avion IKEA, right next to the offered space is H&amp;M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shop</a:t>
            </a:r>
            <a:r>
              <a:rPr lang="cs-CZ" sz="900" dirty="0">
                <a:solidFill>
                  <a:schemeClr val="tx1"/>
                </a:solidFill>
                <a:latin typeface="Bahnschrift Light" panose="020B0502040204020203" pitchFamily="34" charset="0"/>
              </a:rPr>
              <a:t>.</a:t>
            </a:r>
            <a:endParaRPr lang="en-GB" sz="1000" dirty="0">
              <a:solidFill>
                <a:schemeClr val="tx1"/>
              </a:solidFill>
              <a:latin typeface="Bahnschrift Light" panose="020B0502040204020203" pitchFamily="34" charset="0"/>
            </a:endParaRPr>
          </a:p>
        </p:txBody>
      </p:sp>
      <p:pic>
        <p:nvPicPr>
          <p:cNvPr id="37" name="Picture 36">
            <a:extLst>
              <a:ext uri="{FF2B5EF4-FFF2-40B4-BE49-F238E27FC236}">
                <a16:creationId xmlns:a16="http://schemas.microsoft.com/office/drawing/2014/main" id="{B6D515C6-DA6B-4F11-ADCB-C94025270CBA}"/>
              </a:ext>
            </a:extLst>
          </p:cNvPr>
          <p:cNvPicPr>
            <a:picLocks/>
          </p:cNvPicPr>
          <p:nvPr/>
        </p:nvPicPr>
        <p:blipFill rotWithShape="1">
          <a:blip r:embed="rId7">
            <a:extLst>
              <a:ext uri="{28A0092B-C50C-407E-A947-70E740481C1C}">
                <a14:useLocalDpi xmlns:a14="http://schemas.microsoft.com/office/drawing/2010/main"/>
              </a:ext>
            </a:extLst>
          </a:blip>
          <a:srcRect/>
          <a:stretch/>
        </p:blipFill>
        <p:spPr>
          <a:xfrm>
            <a:off x="96177" y="1465088"/>
            <a:ext cx="2093770" cy="1562400"/>
          </a:xfrm>
          <a:prstGeom prst="roundRect">
            <a:avLst/>
          </a:prstGeom>
          <a:effectLst>
            <a:outerShdw blurRad="50800" dist="38100" dir="2700000" algn="tl" rotWithShape="0">
              <a:prstClr val="black">
                <a:alpha val="40000"/>
              </a:prstClr>
            </a:outerShdw>
          </a:effectLst>
        </p:spPr>
      </p:pic>
      <p:grpSp>
        <p:nvGrpSpPr>
          <p:cNvPr id="39" name="Group 38">
            <a:extLst>
              <a:ext uri="{FF2B5EF4-FFF2-40B4-BE49-F238E27FC236}">
                <a16:creationId xmlns:a16="http://schemas.microsoft.com/office/drawing/2014/main" id="{81498D84-676D-4DC1-9498-8FD948CEC3FD}"/>
              </a:ext>
            </a:extLst>
          </p:cNvPr>
          <p:cNvGrpSpPr/>
          <p:nvPr/>
        </p:nvGrpSpPr>
        <p:grpSpPr>
          <a:xfrm>
            <a:off x="627353" y="2811157"/>
            <a:ext cx="1054986" cy="216710"/>
            <a:chOff x="634936" y="6613392"/>
            <a:chExt cx="1054986" cy="216710"/>
          </a:xfrm>
        </p:grpSpPr>
        <p:sp>
          <p:nvSpPr>
            <p:cNvPr id="40" name="Rectangle: Rounded Corners 39">
              <a:extLst>
                <a:ext uri="{FF2B5EF4-FFF2-40B4-BE49-F238E27FC236}">
                  <a16:creationId xmlns:a16="http://schemas.microsoft.com/office/drawing/2014/main" id="{9570493E-D6CB-4F58-9CD4-048F32FD4C3F}"/>
                </a:ext>
              </a:extLst>
            </p:cNvPr>
            <p:cNvSpPr/>
            <p:nvPr/>
          </p:nvSpPr>
          <p:spPr>
            <a:xfrm>
              <a:off x="634936" y="6622287"/>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1" name="Graphic 40" descr="Map with pin">
              <a:extLst>
                <a:ext uri="{FF2B5EF4-FFF2-40B4-BE49-F238E27FC236}">
                  <a16:creationId xmlns:a16="http://schemas.microsoft.com/office/drawing/2014/main" id="{28BDCBA7-F6BB-4E24-B0B0-0E57BE13B815}"/>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8362" y="6613392"/>
              <a:ext cx="216710" cy="216710"/>
            </a:xfrm>
            <a:prstGeom prst="rect">
              <a:avLst/>
            </a:prstGeom>
          </p:spPr>
        </p:pic>
      </p:grpSp>
      <p:pic>
        <p:nvPicPr>
          <p:cNvPr id="42" name="Picture 41">
            <a:extLst>
              <a:ext uri="{FF2B5EF4-FFF2-40B4-BE49-F238E27FC236}">
                <a16:creationId xmlns:a16="http://schemas.microsoft.com/office/drawing/2014/main" id="{A721C550-3086-4541-AA48-58D6434A1B44}"/>
              </a:ext>
            </a:extLst>
          </p:cNvPr>
          <p:cNvPicPr>
            <a:picLocks/>
          </p:cNvPicPr>
          <p:nvPr/>
        </p:nvPicPr>
        <p:blipFill>
          <a:blip r:embed="rId11" cstate="hqprint">
            <a:extLst>
              <a:ext uri="{28A0092B-C50C-407E-A947-70E740481C1C}">
                <a14:useLocalDpi xmlns:a14="http://schemas.microsoft.com/office/drawing/2010/main"/>
              </a:ext>
            </a:extLst>
          </a:blip>
          <a:srcRect/>
          <a:stretch/>
        </p:blipFill>
        <p:spPr>
          <a:xfrm>
            <a:off x="122621" y="3252416"/>
            <a:ext cx="1971557" cy="1407177"/>
          </a:xfrm>
          <a:prstGeom prst="roundRect">
            <a:avLst/>
          </a:prstGeom>
          <a:effectLst>
            <a:outerShdw blurRad="50800" dist="38100" dir="2700000" algn="tl" rotWithShape="0">
              <a:prstClr val="black">
                <a:alpha val="40000"/>
              </a:prstClr>
            </a:outerShdw>
          </a:effectLst>
        </p:spPr>
      </p:pic>
      <p:grpSp>
        <p:nvGrpSpPr>
          <p:cNvPr id="43" name="Group 42">
            <a:extLst>
              <a:ext uri="{FF2B5EF4-FFF2-40B4-BE49-F238E27FC236}">
                <a16:creationId xmlns:a16="http://schemas.microsoft.com/office/drawing/2014/main" id="{FCB83696-D871-48F0-A355-70361E29823B}"/>
              </a:ext>
            </a:extLst>
          </p:cNvPr>
          <p:cNvGrpSpPr/>
          <p:nvPr/>
        </p:nvGrpSpPr>
        <p:grpSpPr>
          <a:xfrm>
            <a:off x="638179" y="4517036"/>
            <a:ext cx="1054986" cy="216710"/>
            <a:chOff x="642556" y="6615600"/>
            <a:chExt cx="1054986" cy="216710"/>
          </a:xfrm>
        </p:grpSpPr>
        <p:sp>
          <p:nvSpPr>
            <p:cNvPr id="45" name="Rectangle: Rounded Corners 44">
              <a:extLst>
                <a:ext uri="{FF2B5EF4-FFF2-40B4-BE49-F238E27FC236}">
                  <a16:creationId xmlns:a16="http://schemas.microsoft.com/office/drawing/2014/main" id="{4F3E0BB8-A09C-424D-8F5A-54FB4F9FB4AE}"/>
                </a:ext>
              </a:extLst>
            </p:cNvPr>
            <p:cNvSpPr/>
            <p:nvPr/>
          </p:nvSpPr>
          <p:spPr>
            <a:xfrm>
              <a:off x="642556" y="6628623"/>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6" name="Graphic 45" descr="Map with pin">
              <a:extLst>
                <a:ext uri="{FF2B5EF4-FFF2-40B4-BE49-F238E27FC236}">
                  <a16:creationId xmlns:a16="http://schemas.microsoft.com/office/drawing/2014/main" id="{315D67F9-9A80-4083-BB43-89491024AD2D}"/>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7252" y="6615600"/>
              <a:ext cx="216710" cy="216710"/>
            </a:xfrm>
            <a:prstGeom prst="rect">
              <a:avLst/>
            </a:prstGeom>
          </p:spPr>
        </p:pic>
      </p:grpSp>
      <p:pic>
        <p:nvPicPr>
          <p:cNvPr id="47" name="Picture 46">
            <a:extLst>
              <a:ext uri="{FF2B5EF4-FFF2-40B4-BE49-F238E27FC236}">
                <a16:creationId xmlns:a16="http://schemas.microsoft.com/office/drawing/2014/main" id="{9399E7C4-B567-4621-ACA9-AFD67C0C3D5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211353" y="3771857"/>
            <a:ext cx="396569" cy="139792"/>
          </a:xfrm>
          <a:prstGeom prst="rect">
            <a:avLst/>
          </a:prstGeom>
        </p:spPr>
      </p:pic>
      <p:sp>
        <p:nvSpPr>
          <p:cNvPr id="48" name="Arrow: Right 47">
            <a:extLst>
              <a:ext uri="{FF2B5EF4-FFF2-40B4-BE49-F238E27FC236}">
                <a16:creationId xmlns:a16="http://schemas.microsoft.com/office/drawing/2014/main" id="{74F8327F-13AE-4725-A13B-30702AEB7639}"/>
              </a:ext>
            </a:extLst>
          </p:cNvPr>
          <p:cNvSpPr/>
          <p:nvPr/>
        </p:nvSpPr>
        <p:spPr>
          <a:xfrm flipH="1">
            <a:off x="1420304" y="3916412"/>
            <a:ext cx="331769" cy="112339"/>
          </a:xfrm>
          <a:prstGeom prst="rightArrow">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 dirty="0"/>
              <a:t>vstup</a:t>
            </a:r>
          </a:p>
        </p:txBody>
      </p:sp>
      <p:pic>
        <p:nvPicPr>
          <p:cNvPr id="49" name="Picture 48">
            <a:extLst>
              <a:ext uri="{FF2B5EF4-FFF2-40B4-BE49-F238E27FC236}">
                <a16:creationId xmlns:a16="http://schemas.microsoft.com/office/drawing/2014/main" id="{C39050CA-5C7F-4362-BB6D-242022AAA09D}"/>
              </a:ext>
            </a:extLst>
          </p:cNvPr>
          <p:cNvPicPr>
            <a:picLocks/>
          </p:cNvPicPr>
          <p:nvPr/>
        </p:nvPicPr>
        <p:blipFill rotWithShape="1">
          <a:blip r:embed="rId14">
            <a:extLst>
              <a:ext uri="{28A0092B-C50C-407E-A947-70E740481C1C}">
                <a14:useLocalDpi xmlns:a14="http://schemas.microsoft.com/office/drawing/2010/main"/>
              </a:ext>
            </a:extLst>
          </a:blip>
          <a:srcRect/>
          <a:stretch/>
        </p:blipFill>
        <p:spPr>
          <a:xfrm>
            <a:off x="122621" y="5048979"/>
            <a:ext cx="1969284" cy="1460835"/>
          </a:xfrm>
          <a:prstGeom prst="roundRect">
            <a:avLst/>
          </a:prstGeom>
          <a:effectLst>
            <a:outerShdw blurRad="50800" dist="38100" dir="2700000" algn="tl" rotWithShape="0">
              <a:prstClr val="black">
                <a:alpha val="40000"/>
              </a:prstClr>
            </a:outerShdw>
          </a:effectLst>
        </p:spPr>
      </p:pic>
      <p:grpSp>
        <p:nvGrpSpPr>
          <p:cNvPr id="50" name="Group 49">
            <a:extLst>
              <a:ext uri="{FF2B5EF4-FFF2-40B4-BE49-F238E27FC236}">
                <a16:creationId xmlns:a16="http://schemas.microsoft.com/office/drawing/2014/main" id="{E258C641-2625-4C5F-9AB4-F85651B775D1}"/>
              </a:ext>
            </a:extLst>
          </p:cNvPr>
          <p:cNvGrpSpPr/>
          <p:nvPr/>
        </p:nvGrpSpPr>
        <p:grpSpPr>
          <a:xfrm>
            <a:off x="609935" y="6347848"/>
            <a:ext cx="1076400" cy="216710"/>
            <a:chOff x="636382" y="2822757"/>
            <a:chExt cx="1076400" cy="216710"/>
          </a:xfrm>
        </p:grpSpPr>
        <p:sp>
          <p:nvSpPr>
            <p:cNvPr id="51" name="Rectangle: Rounded Corners 50">
              <a:extLst>
                <a:ext uri="{FF2B5EF4-FFF2-40B4-BE49-F238E27FC236}">
                  <a16:creationId xmlns:a16="http://schemas.microsoft.com/office/drawing/2014/main" id="{FC0101EB-ABA6-442F-A4FC-4EF46E4DB7C5}"/>
                </a:ext>
              </a:extLst>
            </p:cNvPr>
            <p:cNvSpPr/>
            <p:nvPr/>
          </p:nvSpPr>
          <p:spPr>
            <a:xfrm>
              <a:off x="636382" y="2840951"/>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5">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4" name="Graphic 53" descr="Map with pin">
              <a:extLst>
                <a:ext uri="{FF2B5EF4-FFF2-40B4-BE49-F238E27FC236}">
                  <a16:creationId xmlns:a16="http://schemas.microsoft.com/office/drawing/2014/main" id="{50EE3C81-FE8A-4AC1-99AC-20C207A3F521}"/>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0449" y="2822757"/>
              <a:ext cx="221109" cy="216710"/>
            </a:xfrm>
            <a:prstGeom prst="rect">
              <a:avLst/>
            </a:prstGeom>
          </p:spPr>
        </p:pic>
      </p:grpSp>
      <p:pic>
        <p:nvPicPr>
          <p:cNvPr id="55" name="Picture 54">
            <a:extLst>
              <a:ext uri="{FF2B5EF4-FFF2-40B4-BE49-F238E27FC236}">
                <a16:creationId xmlns:a16="http://schemas.microsoft.com/office/drawing/2014/main" id="{BD2AE11E-DAEB-440C-86E7-6AEA7637E0D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16707" y="6035606"/>
            <a:ext cx="396569" cy="139792"/>
          </a:xfrm>
          <a:prstGeom prst="rect">
            <a:avLst/>
          </a:prstGeom>
        </p:spPr>
      </p:pic>
      <p:sp>
        <p:nvSpPr>
          <p:cNvPr id="56" name="Arrow: Right 55">
            <a:extLst>
              <a:ext uri="{FF2B5EF4-FFF2-40B4-BE49-F238E27FC236}">
                <a16:creationId xmlns:a16="http://schemas.microsoft.com/office/drawing/2014/main" id="{EBD31CD0-895C-47F2-9FAC-5C9E9ABB289A}"/>
              </a:ext>
            </a:extLst>
          </p:cNvPr>
          <p:cNvSpPr/>
          <p:nvPr/>
        </p:nvSpPr>
        <p:spPr>
          <a:xfrm flipH="1">
            <a:off x="646644" y="5947738"/>
            <a:ext cx="331769" cy="112339"/>
          </a:xfrm>
          <a:prstGeom prst="rightArrow">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 dirty="0"/>
              <a:t>vstup</a:t>
            </a:r>
          </a:p>
        </p:txBody>
      </p:sp>
      <p:pic>
        <p:nvPicPr>
          <p:cNvPr id="57" name="Picture 4" descr="Cards | Mobelix Loyalty Card">
            <a:extLst>
              <a:ext uri="{FF2B5EF4-FFF2-40B4-BE49-F238E27FC236}">
                <a16:creationId xmlns:a16="http://schemas.microsoft.com/office/drawing/2014/main" id="{1055B7F1-06FF-4C48-AD16-21BEEF390A08}"/>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605443" y="5209358"/>
            <a:ext cx="238775" cy="23877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Sportisimo | Fidoo">
            <a:extLst>
              <a:ext uri="{FF2B5EF4-FFF2-40B4-BE49-F238E27FC236}">
                <a16:creationId xmlns:a16="http://schemas.microsoft.com/office/drawing/2014/main" id="{C9AD050C-C470-478F-B553-337739C3E65A}"/>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354809" y="5607548"/>
            <a:ext cx="358467" cy="1397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DATART | Logo na stiahnutie">
            <a:extLst>
              <a:ext uri="{FF2B5EF4-FFF2-40B4-BE49-F238E27FC236}">
                <a16:creationId xmlns:a16="http://schemas.microsoft.com/office/drawing/2014/main" id="{1391DA3B-3853-40DB-8D93-E29864C47CFA}"/>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289170" y="5758568"/>
            <a:ext cx="447869" cy="9102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4C46AE21-FBD4-4C2F-9067-8A2ACC0B89EA}"/>
              </a:ext>
            </a:extLst>
          </p:cNvPr>
          <p:cNvPicPr>
            <a:picLocks noChangeArrowheads="1"/>
          </p:cNvPicPr>
          <p:nvPr/>
        </p:nvPicPr>
        <p:blipFill>
          <a:blip r:embed="rId19">
            <a:extLst>
              <a:ext uri="{28A0092B-C50C-407E-A947-70E740481C1C}">
                <a14:useLocalDpi xmlns:a14="http://schemas.microsoft.com/office/drawing/2010/main"/>
              </a:ext>
            </a:extLst>
          </a:blip>
          <a:srcRect/>
          <a:stretch/>
        </p:blipFill>
        <p:spPr bwMode="auto">
          <a:xfrm>
            <a:off x="100882" y="6856445"/>
            <a:ext cx="2082680" cy="1555147"/>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grpSp>
        <p:nvGrpSpPr>
          <p:cNvPr id="64" name="Group 63">
            <a:extLst>
              <a:ext uri="{FF2B5EF4-FFF2-40B4-BE49-F238E27FC236}">
                <a16:creationId xmlns:a16="http://schemas.microsoft.com/office/drawing/2014/main" id="{DD886B1C-E7AE-497D-9CC1-8D8365B0CEFA}"/>
              </a:ext>
            </a:extLst>
          </p:cNvPr>
          <p:cNvGrpSpPr/>
          <p:nvPr/>
        </p:nvGrpSpPr>
        <p:grpSpPr>
          <a:xfrm>
            <a:off x="655933" y="8224424"/>
            <a:ext cx="1056722" cy="216710"/>
            <a:chOff x="591518" y="4730000"/>
            <a:chExt cx="1056722" cy="216710"/>
          </a:xfrm>
        </p:grpSpPr>
        <p:sp>
          <p:nvSpPr>
            <p:cNvPr id="68" name="Rectangle: Rounded Corners 67">
              <a:extLst>
                <a:ext uri="{FF2B5EF4-FFF2-40B4-BE49-F238E27FC236}">
                  <a16:creationId xmlns:a16="http://schemas.microsoft.com/office/drawing/2014/main" id="{4FD8C932-697B-48B0-AF74-0BD3995821F1}"/>
                </a:ext>
              </a:extLst>
            </p:cNvPr>
            <p:cNvSpPr/>
            <p:nvPr/>
          </p:nvSpPr>
          <p:spPr>
            <a:xfrm>
              <a:off x="591518" y="4744928"/>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20">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69" name="Graphic 68" descr="Map with pin">
              <a:extLst>
                <a:ext uri="{FF2B5EF4-FFF2-40B4-BE49-F238E27FC236}">
                  <a16:creationId xmlns:a16="http://schemas.microsoft.com/office/drawing/2014/main" id="{7D51C3D8-D6C7-4F6A-85C7-D74A9C2AA9B9}"/>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4296" y="4730000"/>
              <a:ext cx="217067" cy="216710"/>
            </a:xfrm>
            <a:prstGeom prst="rect">
              <a:avLst/>
            </a:prstGeom>
          </p:spPr>
        </p:pic>
      </p:grpSp>
    </p:spTree>
    <p:extLst>
      <p:ext uri="{BB962C8B-B14F-4D97-AF65-F5344CB8AC3E}">
        <p14:creationId xmlns:p14="http://schemas.microsoft.com/office/powerpoint/2010/main" val="2433301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41</a:t>
            </a:r>
            <a:r>
              <a:rPr lang="it-IT" sz="1200" b="0" dirty="0">
                <a:latin typeface="Bahnschrift SemiBold" panose="020B0502040204020203" pitchFamily="34" charset="0"/>
              </a:rPr>
              <a:t> |  OSTRAVA TŘEBOVICE – TESCO HYPERMARKET</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až 1.200 m2</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Sjízdná 5554/2a, Ostrava – Třebovice    (</a:t>
            </a:r>
            <a:r>
              <a:rPr lang="en-US" sz="900" dirty="0">
                <a:solidFill>
                  <a:schemeClr val="tx1"/>
                </a:solidFill>
                <a:latin typeface="Bahnschrift Light" panose="020B0502040204020203" pitchFamily="34" charset="0"/>
              </a:rPr>
              <a:t>49°49'42.4"N 18°12'05.7"E</a:t>
            </a:r>
            <a:r>
              <a:rPr lang="cs-CZ" sz="900" dirty="0">
                <a:solidFill>
                  <a:schemeClr val="tx1"/>
                </a:solidFill>
                <a:latin typeface="Bahnschrift Light" panose="020B0502040204020203" pitchFamily="34" charset="0"/>
              </a:rPr>
              <a:t>)</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přímo u sjezdu z dálnice D1, v obchodní zóně, jednotky jsou v rámci obchodního centra Galerie Třebová</a:t>
            </a:r>
            <a:endParaRPr lang="en-GB" sz="900" dirty="0">
              <a:solidFill>
                <a:schemeClr val="tx1"/>
              </a:solidFill>
              <a:latin typeface="Bahnschrift Light" panose="020B0502040204020203" pitchFamily="34" charset="0"/>
            </a:endParaRP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up to 1.200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  Sjízdná 5554/2a, Ostrava – Třebovice    (</a:t>
            </a:r>
            <a:r>
              <a:rPr lang="en-US" sz="900" dirty="0">
                <a:solidFill>
                  <a:schemeClr val="tx1"/>
                </a:solidFill>
                <a:latin typeface="Bahnschrift Light" panose="020B0502040204020203" pitchFamily="34" charset="0"/>
              </a:rPr>
              <a:t>49°49'42.4"N 18°12'05.7"E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 directly at the exit of the D1 motorway, in the </a:t>
            </a:r>
            <a:r>
              <a:rPr lang="cs-CZ" sz="900" dirty="0" err="1">
                <a:solidFill>
                  <a:schemeClr val="tx1"/>
                </a:solidFill>
                <a:latin typeface="Bahnschrift Light" panose="020B0502040204020203" pitchFamily="34" charset="0"/>
              </a:rPr>
              <a:t>established</a:t>
            </a:r>
            <a:r>
              <a:rPr lang="cs-CZ" sz="900" dirty="0">
                <a:solidFill>
                  <a:schemeClr val="tx1"/>
                </a:solidFill>
                <a:latin typeface="Bahnschrift Light" panose="020B0502040204020203" pitchFamily="34" charset="0"/>
              </a:rPr>
              <a:t> shopping</a:t>
            </a:r>
            <a:r>
              <a:rPr lang="en-US" sz="900" dirty="0">
                <a:solidFill>
                  <a:schemeClr val="tx1"/>
                </a:solidFill>
                <a:latin typeface="Bahnschrift Light" panose="020B0502040204020203" pitchFamily="34" charset="0"/>
              </a:rPr>
              <a:t> zone, the units are within the Galerie </a:t>
            </a:r>
            <a:r>
              <a:rPr lang="en-US" sz="900" dirty="0" err="1">
                <a:solidFill>
                  <a:schemeClr val="tx1"/>
                </a:solidFill>
                <a:latin typeface="Bahnschrift Light" panose="020B0502040204020203" pitchFamily="34" charset="0"/>
              </a:rPr>
              <a:t>Třebová</a:t>
            </a:r>
            <a:r>
              <a:rPr lang="en-US" sz="900" dirty="0">
                <a:solidFill>
                  <a:schemeClr val="tx1"/>
                </a:solidFill>
                <a:latin typeface="Bahnschrift Light" panose="020B0502040204020203" pitchFamily="34" charset="0"/>
              </a:rPr>
              <a:t> shopping center</a:t>
            </a:r>
            <a:endParaRPr lang="en-GB" sz="1000" dirty="0">
              <a:solidFill>
                <a:schemeClr val="tx1"/>
              </a:solidFill>
              <a:latin typeface="Bahnschrift Light" panose="020B0502040204020203" pitchFamily="34" charset="0"/>
            </a:endParaRP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42</a:t>
            </a:r>
            <a:r>
              <a:rPr lang="en-US" sz="1200" dirty="0">
                <a:latin typeface="Bahnschrift SemiBold" panose="020B0502040204020203" pitchFamily="34" charset="0"/>
              </a:rPr>
              <a:t> | ČESKÉ BUDĚJOVICE – TESCO HYPERMARKET</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772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J. Boreckého 1590, České Budějovice (</a:t>
            </a:r>
            <a:r>
              <a:rPr lang="en-US" sz="900" dirty="0">
                <a:solidFill>
                  <a:schemeClr val="tx1"/>
                </a:solidFill>
                <a:latin typeface="Bahnschrift Light" panose="020B0502040204020203" pitchFamily="34" charset="0"/>
              </a:rPr>
              <a:t>48°58'35.3"N 14°28'26.5"E</a:t>
            </a:r>
            <a:r>
              <a:rPr lang="cs-CZ" sz="900" dirty="0">
                <a:solidFill>
                  <a:schemeClr val="tx1"/>
                </a:solidFill>
                <a:latin typeface="Bahnschrift Light" panose="020B0502040204020203" pitchFamily="34" charset="0"/>
              </a:rPr>
              <a:t>)</a:t>
            </a:r>
            <a:endParaRPr lang="cs-CZ" sz="800" dirty="0">
              <a:solidFill>
                <a:schemeClr val="tx1"/>
              </a:solidFill>
              <a:latin typeface="Bahnschrift Light" panose="020B0502040204020203" pitchFamily="34" charset="0"/>
            </a:endParaRPr>
          </a:p>
          <a:p>
            <a:pPr algn="just">
              <a:lnSpc>
                <a:spcPts val="1200"/>
              </a:lnSpc>
              <a:spcAft>
                <a:spcPts val="0"/>
              </a:spcAft>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na nejfrekventovanějším tahu Praha/Písek/České Budějovice/Český Krumlov, v těsné blízkosti </a:t>
            </a:r>
            <a:r>
              <a:rPr lang="cs-CZ" sz="900" dirty="0" err="1">
                <a:solidFill>
                  <a:schemeClr val="tx1"/>
                </a:solidFill>
                <a:latin typeface="Bahnschrift Light" panose="020B0502040204020203" pitchFamily="34" charset="0"/>
              </a:rPr>
              <a:t>Baumaxu</a:t>
            </a:r>
            <a:r>
              <a:rPr lang="cs-CZ" sz="900" dirty="0">
                <a:solidFill>
                  <a:schemeClr val="tx1"/>
                </a:solidFill>
                <a:latin typeface="Bahnschrift Light" panose="020B0502040204020203" pitchFamily="34" charset="0"/>
              </a:rPr>
              <a:t>, nájemci -  zaměřeno na služby ( tabák, květiny, čistírna, oprava obuvi, restaurace atd.)</a:t>
            </a:r>
          </a:p>
          <a:p>
            <a:pPr algn="just">
              <a:lnSpc>
                <a:spcPts val="1200"/>
              </a:lnSpc>
              <a:spcAft>
                <a:spcPts val="0"/>
              </a:spcAft>
              <a:defRPr/>
            </a:pPr>
            <a:endParaRPr lang="en-GB" sz="900" dirty="0">
              <a:solidFill>
                <a:schemeClr val="tx1"/>
              </a:solidFill>
              <a:latin typeface="Bahnschrift Light" panose="020B0502040204020203" pitchFamily="34" charset="0"/>
            </a:endParaRP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sk-SK" sz="900" dirty="0">
                <a:solidFill>
                  <a:schemeClr val="tx1"/>
                </a:solidFill>
                <a:latin typeface="Bahnschrift Light" panose="020B0502040204020203" pitchFamily="34" charset="0"/>
              </a:rPr>
              <a:t> </a:t>
            </a:r>
            <a:r>
              <a:rPr lang="sk-SK" sz="900" dirty="0" err="1">
                <a:solidFill>
                  <a:schemeClr val="tx1"/>
                </a:solidFill>
                <a:latin typeface="Bahnschrift Light" panose="020B0502040204020203" pitchFamily="34" charset="0"/>
              </a:rPr>
              <a:t>up</a:t>
            </a:r>
            <a:r>
              <a:rPr lang="sk-SK" sz="900" dirty="0">
                <a:solidFill>
                  <a:schemeClr val="tx1"/>
                </a:solidFill>
                <a:latin typeface="Bahnschrift Light" panose="020B0502040204020203" pitchFamily="34" charset="0"/>
              </a:rPr>
              <a:t> to 772 </a:t>
            </a:r>
            <a:r>
              <a:rPr lang="cs-CZ" sz="900" dirty="0" err="1">
                <a:solidFill>
                  <a:schemeClr val="tx1"/>
                </a:solidFill>
                <a:latin typeface="Bahnschrift Light" panose="020B0502040204020203" pitchFamily="34" charset="0"/>
              </a:rPr>
              <a:t>sqm</a:t>
            </a:r>
            <a:r>
              <a:rPr lang="cs-CZ" sz="900" dirty="0">
                <a:solidFill>
                  <a:schemeClr val="tx1"/>
                </a:solidFill>
                <a:latin typeface="Bahnschrift Light" panose="020B0502040204020203" pitchFamily="34" charset="0"/>
              </a:rPr>
              <a:t>, </a:t>
            </a: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J. Boreckého 1590, České Budějovice (</a:t>
            </a:r>
            <a:r>
              <a:rPr lang="en-US" sz="900" dirty="0">
                <a:solidFill>
                  <a:schemeClr val="tx1"/>
                </a:solidFill>
                <a:latin typeface="Bahnschrift Light" panose="020B0502040204020203" pitchFamily="34" charset="0"/>
              </a:rPr>
              <a:t>48°58'35.3"N 14°28'26.5"E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on the </a:t>
            </a:r>
            <a:r>
              <a:rPr lang="cs-CZ" sz="900" dirty="0" err="1">
                <a:solidFill>
                  <a:schemeClr val="tx1"/>
                </a:solidFill>
                <a:latin typeface="Bahnschrift Light" panose="020B0502040204020203" pitchFamily="34" charset="0"/>
              </a:rPr>
              <a:t>main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route</a:t>
            </a:r>
            <a:r>
              <a:rPr lang="fr-FR" sz="900" dirty="0">
                <a:solidFill>
                  <a:schemeClr val="tx1"/>
                </a:solidFill>
                <a:latin typeface="Bahnschrift Light" panose="020B0502040204020203" pitchFamily="34" charset="0"/>
              </a:rPr>
              <a:t> Prague / Písek / </a:t>
            </a:r>
            <a:r>
              <a:rPr lang="fr-FR" sz="900" dirty="0" err="1">
                <a:solidFill>
                  <a:schemeClr val="tx1"/>
                </a:solidFill>
                <a:latin typeface="Bahnschrift Light" panose="020B0502040204020203" pitchFamily="34" charset="0"/>
              </a:rPr>
              <a:t>České</a:t>
            </a:r>
            <a:r>
              <a:rPr lang="fr-FR" sz="900" dirty="0">
                <a:solidFill>
                  <a:schemeClr val="tx1"/>
                </a:solidFill>
                <a:latin typeface="Bahnschrift Light" panose="020B0502040204020203" pitchFamily="34" charset="0"/>
              </a:rPr>
              <a:t> </a:t>
            </a:r>
            <a:r>
              <a:rPr lang="fr-FR" sz="900" dirty="0" err="1">
                <a:solidFill>
                  <a:schemeClr val="tx1"/>
                </a:solidFill>
                <a:latin typeface="Bahnschrift Light" panose="020B0502040204020203" pitchFamily="34" charset="0"/>
              </a:rPr>
              <a:t>Budějovice</a:t>
            </a:r>
            <a:r>
              <a:rPr lang="fr-FR" sz="900" dirty="0">
                <a:solidFill>
                  <a:schemeClr val="tx1"/>
                </a:solidFill>
                <a:latin typeface="Bahnschrift Light" panose="020B0502040204020203" pitchFamily="34" charset="0"/>
              </a:rPr>
              <a:t> / </a:t>
            </a:r>
            <a:r>
              <a:rPr lang="fr-FR" sz="900" dirty="0" err="1">
                <a:solidFill>
                  <a:schemeClr val="tx1"/>
                </a:solidFill>
                <a:latin typeface="Bahnschrift Light" panose="020B0502040204020203" pitchFamily="34" charset="0"/>
              </a:rPr>
              <a:t>Český</a:t>
            </a:r>
            <a:r>
              <a:rPr lang="fr-FR" sz="900" dirty="0">
                <a:solidFill>
                  <a:schemeClr val="tx1"/>
                </a:solidFill>
                <a:latin typeface="Bahnschrift Light" panose="020B0502040204020203" pitchFamily="34" charset="0"/>
              </a:rPr>
              <a:t> Krumlov, close to </a:t>
            </a:r>
            <a:r>
              <a:rPr lang="fr-FR" sz="900" dirty="0" err="1">
                <a:solidFill>
                  <a:schemeClr val="tx1"/>
                </a:solidFill>
                <a:latin typeface="Bahnschrift Light" panose="020B0502040204020203" pitchFamily="34" charset="0"/>
              </a:rPr>
              <a:t>Baumax</a:t>
            </a:r>
            <a:r>
              <a:rPr lang="fr-FR" sz="900" dirty="0">
                <a:solidFill>
                  <a:schemeClr val="tx1"/>
                </a:solidFill>
                <a:latin typeface="Bahnschrift Light" panose="020B0502040204020203" pitchFamily="34" charset="0"/>
              </a:rPr>
              <a:t>, tenants - </a:t>
            </a:r>
            <a:r>
              <a:rPr lang="fr-FR" sz="900" dirty="0" err="1">
                <a:solidFill>
                  <a:schemeClr val="tx1"/>
                </a:solidFill>
                <a:latin typeface="Bahnschrift Light" panose="020B0502040204020203" pitchFamily="34" charset="0"/>
              </a:rPr>
              <a:t>focused</a:t>
            </a:r>
            <a:r>
              <a:rPr lang="fr-FR" sz="900" dirty="0">
                <a:solidFill>
                  <a:schemeClr val="tx1"/>
                </a:solidFill>
                <a:latin typeface="Bahnschrift Light" panose="020B0502040204020203" pitchFamily="34" charset="0"/>
              </a:rPr>
              <a:t> on services (</a:t>
            </a:r>
            <a:r>
              <a:rPr lang="fr-FR" sz="900" dirty="0" err="1">
                <a:solidFill>
                  <a:schemeClr val="tx1"/>
                </a:solidFill>
                <a:latin typeface="Bahnschrift Light" panose="020B0502040204020203" pitchFamily="34" charset="0"/>
              </a:rPr>
              <a:t>tobacco</a:t>
            </a:r>
            <a:r>
              <a:rPr lang="fr-FR" sz="900" dirty="0">
                <a:solidFill>
                  <a:schemeClr val="tx1"/>
                </a:solidFill>
                <a:latin typeface="Bahnschrift Light" panose="020B0502040204020203" pitchFamily="34" charset="0"/>
              </a:rPr>
              <a:t>, </a:t>
            </a:r>
            <a:r>
              <a:rPr lang="fr-FR" sz="900" dirty="0" err="1">
                <a:solidFill>
                  <a:schemeClr val="tx1"/>
                </a:solidFill>
                <a:latin typeface="Bahnschrift Light" panose="020B0502040204020203" pitchFamily="34" charset="0"/>
              </a:rPr>
              <a:t>flowers</a:t>
            </a:r>
            <a:r>
              <a:rPr lang="fr-FR" sz="900" dirty="0">
                <a:solidFill>
                  <a:schemeClr val="tx1"/>
                </a:solidFill>
                <a:latin typeface="Bahnschrift Light" panose="020B0502040204020203" pitchFamily="34" charset="0"/>
              </a:rPr>
              <a:t>, dry </a:t>
            </a:r>
            <a:r>
              <a:rPr lang="fr-FR" sz="900" dirty="0" err="1">
                <a:solidFill>
                  <a:schemeClr val="tx1"/>
                </a:solidFill>
                <a:latin typeface="Bahnschrift Light" panose="020B0502040204020203" pitchFamily="34" charset="0"/>
              </a:rPr>
              <a:t>cleaning</a:t>
            </a:r>
            <a:r>
              <a:rPr lang="fr-FR" sz="900" dirty="0">
                <a:solidFill>
                  <a:schemeClr val="tx1"/>
                </a:solidFill>
                <a:latin typeface="Bahnschrift Light" panose="020B0502040204020203" pitchFamily="34" charset="0"/>
              </a:rPr>
              <a:t>, </a:t>
            </a:r>
            <a:r>
              <a:rPr lang="fr-FR" sz="900" dirty="0" err="1">
                <a:solidFill>
                  <a:schemeClr val="tx1"/>
                </a:solidFill>
                <a:latin typeface="Bahnschrift Light" panose="020B0502040204020203" pitchFamily="34" charset="0"/>
              </a:rPr>
              <a:t>shoe</a:t>
            </a:r>
            <a:r>
              <a:rPr lang="fr-FR" sz="900" dirty="0">
                <a:solidFill>
                  <a:schemeClr val="tx1"/>
                </a:solidFill>
                <a:latin typeface="Bahnschrift Light" panose="020B0502040204020203" pitchFamily="34" charset="0"/>
              </a:rPr>
              <a:t> </a:t>
            </a:r>
            <a:r>
              <a:rPr lang="fr-FR" sz="900" dirty="0" err="1">
                <a:solidFill>
                  <a:schemeClr val="tx1"/>
                </a:solidFill>
                <a:latin typeface="Bahnschrift Light" panose="020B0502040204020203" pitchFamily="34" charset="0"/>
              </a:rPr>
              <a:t>repair</a:t>
            </a:r>
            <a:r>
              <a:rPr lang="fr-FR" sz="900" dirty="0">
                <a:solidFill>
                  <a:schemeClr val="tx1"/>
                </a:solidFill>
                <a:latin typeface="Bahnschrift Light" panose="020B0502040204020203" pitchFamily="34" charset="0"/>
              </a:rPr>
              <a:t>, restaurants, etc.)</a:t>
            </a:r>
            <a:endParaRPr lang="en-GB" sz="1000" dirty="0">
              <a:solidFill>
                <a:schemeClr val="tx1"/>
              </a:solidFill>
              <a:latin typeface="Bahnschrift Light" panose="020B0502040204020203" pitchFamily="34" charset="0"/>
            </a:endParaRPr>
          </a:p>
        </p:txBody>
      </p:sp>
      <p:pic>
        <p:nvPicPr>
          <p:cNvPr id="37" name="Picture 36">
            <a:extLst>
              <a:ext uri="{FF2B5EF4-FFF2-40B4-BE49-F238E27FC236}">
                <a16:creationId xmlns:a16="http://schemas.microsoft.com/office/drawing/2014/main" id="{5AD636DF-73D0-42C7-B7DD-11C7A545E26A}"/>
              </a:ext>
            </a:extLst>
          </p:cNvPr>
          <p:cNvPicPr>
            <a:picLocks/>
          </p:cNvPicPr>
          <p:nvPr/>
        </p:nvPicPr>
        <p:blipFill rotWithShape="1">
          <a:blip r:embed="rId7">
            <a:extLst>
              <a:ext uri="{28A0092B-C50C-407E-A947-70E740481C1C}">
                <a14:useLocalDpi xmlns:a14="http://schemas.microsoft.com/office/drawing/2010/main"/>
              </a:ext>
            </a:extLst>
          </a:blip>
          <a:srcRect/>
          <a:stretch/>
        </p:blipFill>
        <p:spPr>
          <a:xfrm>
            <a:off x="114501" y="1473619"/>
            <a:ext cx="2073545" cy="1580305"/>
          </a:xfrm>
          <a:prstGeom prst="roundRect">
            <a:avLst/>
          </a:prstGeom>
          <a:effectLst>
            <a:outerShdw blurRad="50800" dist="38100" dir="2700000" algn="tl" rotWithShape="0">
              <a:prstClr val="black">
                <a:alpha val="40000"/>
              </a:prstClr>
            </a:outerShdw>
          </a:effectLst>
        </p:spPr>
      </p:pic>
      <p:grpSp>
        <p:nvGrpSpPr>
          <p:cNvPr id="39" name="Group 38">
            <a:extLst>
              <a:ext uri="{FF2B5EF4-FFF2-40B4-BE49-F238E27FC236}">
                <a16:creationId xmlns:a16="http://schemas.microsoft.com/office/drawing/2014/main" id="{819218AA-68D5-4817-887C-5C6AE0B5E4F5}"/>
              </a:ext>
            </a:extLst>
          </p:cNvPr>
          <p:cNvGrpSpPr/>
          <p:nvPr/>
        </p:nvGrpSpPr>
        <p:grpSpPr>
          <a:xfrm>
            <a:off x="634235" y="2781869"/>
            <a:ext cx="1054986" cy="230094"/>
            <a:chOff x="612076" y="6514332"/>
            <a:chExt cx="1054986" cy="230094"/>
          </a:xfrm>
        </p:grpSpPr>
        <p:sp>
          <p:nvSpPr>
            <p:cNvPr id="40" name="Rectangle: Rounded Corners 39">
              <a:extLst>
                <a:ext uri="{FF2B5EF4-FFF2-40B4-BE49-F238E27FC236}">
                  <a16:creationId xmlns:a16="http://schemas.microsoft.com/office/drawing/2014/main" id="{99E54585-283D-4B06-B46B-CC9D55B14393}"/>
                </a:ext>
              </a:extLst>
            </p:cNvPr>
            <p:cNvSpPr/>
            <p:nvPr/>
          </p:nvSpPr>
          <p:spPr>
            <a:xfrm>
              <a:off x="612076" y="6546087"/>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1" name="Graphic 40" descr="Map with pin">
              <a:extLst>
                <a:ext uri="{FF2B5EF4-FFF2-40B4-BE49-F238E27FC236}">
                  <a16:creationId xmlns:a16="http://schemas.microsoft.com/office/drawing/2014/main" id="{AE4F5FAE-0864-4718-A155-F5589261CDB4}"/>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8362" y="6514332"/>
              <a:ext cx="216710" cy="216710"/>
            </a:xfrm>
            <a:prstGeom prst="rect">
              <a:avLst/>
            </a:prstGeom>
          </p:spPr>
        </p:pic>
      </p:grpSp>
      <p:pic>
        <p:nvPicPr>
          <p:cNvPr id="42" name="Picture 41">
            <a:extLst>
              <a:ext uri="{FF2B5EF4-FFF2-40B4-BE49-F238E27FC236}">
                <a16:creationId xmlns:a16="http://schemas.microsoft.com/office/drawing/2014/main" id="{AE5A6FDC-DDE8-4CAA-8514-AE583DE671A1}"/>
              </a:ext>
            </a:extLst>
          </p:cNvPr>
          <p:cNvPicPr>
            <a:picLocks/>
          </p:cNvPicPr>
          <p:nvPr/>
        </p:nvPicPr>
        <p:blipFill rotWithShape="1">
          <a:blip r:embed="rId11">
            <a:extLst>
              <a:ext uri="{28A0092B-C50C-407E-A947-70E740481C1C}">
                <a14:useLocalDpi xmlns:a14="http://schemas.microsoft.com/office/drawing/2010/main"/>
              </a:ext>
            </a:extLst>
          </a:blip>
          <a:srcRect/>
          <a:stretch/>
        </p:blipFill>
        <p:spPr>
          <a:xfrm>
            <a:off x="94775" y="3247653"/>
            <a:ext cx="2082067" cy="1547006"/>
          </a:xfrm>
          <a:prstGeom prst="roundRect">
            <a:avLst/>
          </a:prstGeom>
          <a:effectLst>
            <a:outerShdw blurRad="50800" dist="38100" dir="2700000" algn="tl" rotWithShape="0">
              <a:prstClr val="black">
                <a:alpha val="40000"/>
              </a:prstClr>
            </a:outerShdw>
          </a:effectLst>
        </p:spPr>
      </p:pic>
      <p:grpSp>
        <p:nvGrpSpPr>
          <p:cNvPr id="43" name="Group 42">
            <a:extLst>
              <a:ext uri="{FF2B5EF4-FFF2-40B4-BE49-F238E27FC236}">
                <a16:creationId xmlns:a16="http://schemas.microsoft.com/office/drawing/2014/main" id="{DFBE9080-6B2C-475A-BB14-47ACF9CEBBA2}"/>
              </a:ext>
            </a:extLst>
          </p:cNvPr>
          <p:cNvGrpSpPr/>
          <p:nvPr/>
        </p:nvGrpSpPr>
        <p:grpSpPr>
          <a:xfrm>
            <a:off x="600830" y="4541029"/>
            <a:ext cx="1076400" cy="218438"/>
            <a:chOff x="590662" y="2805612"/>
            <a:chExt cx="1076400" cy="218438"/>
          </a:xfrm>
        </p:grpSpPr>
        <p:sp>
          <p:nvSpPr>
            <p:cNvPr id="45" name="Rectangle: Rounded Corners 44">
              <a:extLst>
                <a:ext uri="{FF2B5EF4-FFF2-40B4-BE49-F238E27FC236}">
                  <a16:creationId xmlns:a16="http://schemas.microsoft.com/office/drawing/2014/main" id="{388D8B04-0DE2-4C7A-AC06-9C91C2833798}"/>
                </a:ext>
              </a:extLst>
            </p:cNvPr>
            <p:cNvSpPr/>
            <p:nvPr/>
          </p:nvSpPr>
          <p:spPr>
            <a:xfrm>
              <a:off x="590662" y="2825711"/>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6" name="Graphic 45" descr="Map with pin">
              <a:extLst>
                <a:ext uri="{FF2B5EF4-FFF2-40B4-BE49-F238E27FC236}">
                  <a16:creationId xmlns:a16="http://schemas.microsoft.com/office/drawing/2014/main" id="{1D5BF177-94A8-4F29-B4DC-7C470FC387F1}"/>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2349" y="2805612"/>
              <a:ext cx="221109" cy="216710"/>
            </a:xfrm>
            <a:prstGeom prst="rect">
              <a:avLst/>
            </a:prstGeom>
          </p:spPr>
        </p:pic>
      </p:grpSp>
    </p:spTree>
    <p:extLst>
      <p:ext uri="{BB962C8B-B14F-4D97-AF65-F5344CB8AC3E}">
        <p14:creationId xmlns:p14="http://schemas.microsoft.com/office/powerpoint/2010/main" val="2901216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group of people standing in a room&#10;&#10;Description automatically generated">
            <a:extLst>
              <a:ext uri="{FF2B5EF4-FFF2-40B4-BE49-F238E27FC236}">
                <a16:creationId xmlns:a16="http://schemas.microsoft.com/office/drawing/2014/main" id="{205382FF-D421-4FC6-9D15-B298C527AC1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050" t="3868" r="9068" b="19201"/>
          <a:stretch/>
        </p:blipFill>
        <p:spPr>
          <a:xfrm>
            <a:off x="-8967" y="5003976"/>
            <a:ext cx="6866966" cy="4902026"/>
          </a:xfrm>
          <a:prstGeom prst="rect">
            <a:avLst/>
          </a:prstGeom>
        </p:spPr>
      </p:pic>
      <p:sp>
        <p:nvSpPr>
          <p:cNvPr id="89" name="Rectangle 88">
            <a:extLst>
              <a:ext uri="{FF2B5EF4-FFF2-40B4-BE49-F238E27FC236}">
                <a16:creationId xmlns:a16="http://schemas.microsoft.com/office/drawing/2014/main" id="{3F15420B-BB30-4CAC-93C5-B683FC469372}"/>
              </a:ext>
            </a:extLst>
          </p:cNvPr>
          <p:cNvSpPr/>
          <p:nvPr/>
        </p:nvSpPr>
        <p:spPr>
          <a:xfrm>
            <a:off x="197604" y="1532026"/>
            <a:ext cx="6660395" cy="4923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9" y="450180"/>
            <a:ext cx="2844800"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NAŠE SLUŽBY</a:t>
            </a:r>
          </a:p>
          <a:p>
            <a:r>
              <a:rPr lang="cs-CZ" dirty="0">
                <a:solidFill>
                  <a:schemeClr val="bg1"/>
                </a:solidFill>
                <a:latin typeface="Bahnschrift SemiBold" panose="020B0502040204020203" pitchFamily="34" charset="0"/>
              </a:rPr>
              <a:t>OUR SERVICES</a:t>
            </a:r>
          </a:p>
        </p:txBody>
      </p:sp>
      <p:sp>
        <p:nvSpPr>
          <p:cNvPr id="84" name="Rectangle 83">
            <a:extLst>
              <a:ext uri="{FF2B5EF4-FFF2-40B4-BE49-F238E27FC236}">
                <a16:creationId xmlns:a16="http://schemas.microsoft.com/office/drawing/2014/main" id="{6605303D-80CC-417C-A5A5-A26EC3AD07AA}"/>
              </a:ext>
            </a:extLst>
          </p:cNvPr>
          <p:cNvSpPr/>
          <p:nvPr/>
        </p:nvSpPr>
        <p:spPr>
          <a:xfrm>
            <a:off x="3714712" y="1357063"/>
            <a:ext cx="2818800" cy="3402470"/>
          </a:xfrm>
          <a:prstGeom prst="rect">
            <a:avLst/>
          </a:prstGeom>
        </p:spPr>
        <p:txBody>
          <a:bodyPr wrap="square">
            <a:spAutoFit/>
          </a:bodyPr>
          <a:lstStyle/>
          <a:p>
            <a:pPr>
              <a:lnSpc>
                <a:spcPct val="90000"/>
              </a:lnSpc>
            </a:pPr>
            <a:endParaRPr lang="cs-CZ" sz="1000" dirty="0">
              <a:solidFill>
                <a:schemeClr val="bg1">
                  <a:lumMod val="50000"/>
                </a:schemeClr>
              </a:solidFill>
              <a:latin typeface="Bahnschrift Light" panose="020B0502040204020203" pitchFamily="34" charset="0"/>
            </a:endParaRPr>
          </a:p>
          <a:p>
            <a:pPr>
              <a:lnSpc>
                <a:spcPct val="90000"/>
              </a:lnSpc>
            </a:pPr>
            <a:endParaRPr lang="cs-CZ" sz="1000" dirty="0">
              <a:solidFill>
                <a:schemeClr val="bg1">
                  <a:lumMod val="50000"/>
                </a:schemeClr>
              </a:solidFill>
              <a:latin typeface="Bahnschrift Light" panose="020B0502040204020203" pitchFamily="34" charset="0"/>
            </a:endParaRPr>
          </a:p>
          <a:p>
            <a:pPr algn="ctr">
              <a:lnSpc>
                <a:spcPct val="90000"/>
              </a:lnSpc>
            </a:pPr>
            <a:r>
              <a:rPr lang="cs-CZ" sz="1000" dirty="0">
                <a:solidFill>
                  <a:schemeClr val="bg1">
                    <a:lumMod val="50000"/>
                  </a:schemeClr>
                </a:solidFill>
                <a:latin typeface="Bahnschrift Light" panose="020B0502040204020203" pitchFamily="34" charset="0"/>
              </a:rPr>
              <a:t>OUR TEAM OF EXPERTS OFFERS COMPREHENSIVE SERVICES FOR RETAIL PARKS</a:t>
            </a:r>
          </a:p>
          <a:p>
            <a:pPr>
              <a:lnSpc>
                <a:spcPct val="90000"/>
              </a:lnSpc>
            </a:pPr>
            <a:endParaRPr lang="cs-CZ" sz="900" dirty="0">
              <a:solidFill>
                <a:schemeClr val="bg1">
                  <a:lumMod val="50000"/>
                </a:schemeClr>
              </a:solidFill>
              <a:latin typeface="Bahnschrift Light" panose="020B0502040204020203" pitchFamily="34" charset="0"/>
            </a:endParaRPr>
          </a:p>
          <a:p>
            <a:pPr>
              <a:lnSpc>
                <a:spcPct val="90000"/>
              </a:lnSpc>
            </a:pPr>
            <a:r>
              <a:rPr lang="cs-CZ" sz="900" dirty="0">
                <a:solidFill>
                  <a:schemeClr val="bg1">
                    <a:lumMod val="50000"/>
                  </a:schemeClr>
                </a:solidFill>
                <a:latin typeface="Bahnschrift" panose="020B0502040204020203" pitchFamily="34" charset="0"/>
              </a:rPr>
              <a:t>FOR PROPERTY OWNERS</a:t>
            </a:r>
            <a:r>
              <a:rPr lang="en-US" sz="900" dirty="0">
                <a:solidFill>
                  <a:schemeClr val="bg1">
                    <a:lumMod val="50000"/>
                  </a:schemeClr>
                </a:solidFill>
                <a:latin typeface="Bahnschrift" panose="020B0502040204020203" pitchFamily="34" charset="0"/>
              </a:rPr>
              <a:t>:</a:t>
            </a:r>
            <a:endParaRPr lang="cs-CZ" sz="900" dirty="0">
              <a:solidFill>
                <a:schemeClr val="bg1">
                  <a:lumMod val="50000"/>
                </a:schemeClr>
              </a:solidFill>
              <a:latin typeface="Bahnschrift" panose="020B0502040204020203" pitchFamily="34" charset="0"/>
            </a:endParaRP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Market research</a:t>
            </a:r>
            <a:endParaRPr lang="cs-CZ" sz="900" dirty="0">
              <a:solidFill>
                <a:schemeClr val="bg1">
                  <a:lumMod val="50000"/>
                </a:schemeClr>
              </a:solidFill>
              <a:latin typeface="Bahnschrift Light" panose="020B0502040204020203" pitchFamily="34" charset="0"/>
            </a:endParaRP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Consultancy regarding the location, construction, occupier structure, lease terms etc.</a:t>
            </a:r>
            <a:endParaRPr lang="cs-CZ" sz="900" dirty="0">
              <a:solidFill>
                <a:schemeClr val="bg1">
                  <a:lumMod val="50000"/>
                </a:schemeClr>
              </a:solidFill>
              <a:latin typeface="Bahnschrift Light" panose="020B0502040204020203" pitchFamily="34" charset="0"/>
            </a:endParaRP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Property owner representation in search for suitable occupiers in a retail park</a:t>
            </a:r>
            <a:endParaRPr lang="cs-CZ" sz="900" dirty="0">
              <a:solidFill>
                <a:schemeClr val="bg1">
                  <a:lumMod val="50000"/>
                </a:schemeClr>
              </a:solidFill>
              <a:latin typeface="Bahnschrift Light" panose="020B0502040204020203" pitchFamily="34" charset="0"/>
            </a:endParaRP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Consultancy and advisory in addressing issues associated with the lease of the space</a:t>
            </a:r>
            <a:endParaRPr lang="cs-CZ" sz="900" dirty="0">
              <a:solidFill>
                <a:schemeClr val="bg1">
                  <a:lumMod val="50000"/>
                </a:schemeClr>
              </a:solidFill>
              <a:latin typeface="Bahnschrift Light" panose="020B0502040204020203" pitchFamily="34" charset="0"/>
            </a:endParaRP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Proposal and negotiation on the market level of the rent for the space</a:t>
            </a:r>
            <a:endParaRPr lang="cs-CZ" sz="900" dirty="0">
              <a:solidFill>
                <a:schemeClr val="bg1">
                  <a:lumMod val="50000"/>
                </a:schemeClr>
              </a:solidFill>
              <a:latin typeface="Bahnschrift Light" panose="020B0502040204020203" pitchFamily="34" charset="0"/>
            </a:endParaRP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Land</a:t>
            </a:r>
            <a:endParaRPr lang="cs-CZ" sz="900" dirty="0">
              <a:solidFill>
                <a:schemeClr val="bg1">
                  <a:lumMod val="50000"/>
                </a:schemeClr>
              </a:solidFill>
              <a:latin typeface="Bahnschrift Light" panose="020B0502040204020203" pitchFamily="34" charset="0"/>
            </a:endParaRPr>
          </a:p>
          <a:p>
            <a:pPr marL="171450" indent="-171450">
              <a:lnSpc>
                <a:spcPct val="90000"/>
              </a:lnSpc>
              <a:buFont typeface="Gill Sans for CW" panose="020B0502020104020203" pitchFamily="34" charset="0"/>
              <a:buChar char="―"/>
            </a:pPr>
            <a:endParaRPr lang="cs-CZ" sz="900" dirty="0">
              <a:solidFill>
                <a:schemeClr val="bg1">
                  <a:lumMod val="50000"/>
                </a:schemeClr>
              </a:solidFill>
              <a:latin typeface="Bahnschrift Light" panose="020B0502040204020203" pitchFamily="34" charset="0"/>
            </a:endParaRPr>
          </a:p>
          <a:p>
            <a:pPr>
              <a:lnSpc>
                <a:spcPct val="90000"/>
              </a:lnSpc>
            </a:pPr>
            <a:endParaRPr lang="cs-CZ" sz="900" dirty="0">
              <a:solidFill>
                <a:schemeClr val="bg1">
                  <a:lumMod val="50000"/>
                </a:schemeClr>
              </a:solidFill>
              <a:latin typeface="Bahnschrift Light" panose="020B0502040204020203" pitchFamily="34" charset="0"/>
            </a:endParaRPr>
          </a:p>
          <a:p>
            <a:pPr>
              <a:lnSpc>
                <a:spcPct val="90000"/>
              </a:lnSpc>
            </a:pPr>
            <a:r>
              <a:rPr lang="cs-CZ" sz="900" dirty="0">
                <a:solidFill>
                  <a:schemeClr val="bg1">
                    <a:lumMod val="50000"/>
                  </a:schemeClr>
                </a:solidFill>
                <a:latin typeface="Bahnschrift" panose="020B0502040204020203" pitchFamily="34" charset="0"/>
              </a:rPr>
              <a:t>FOR OCCUPIERS:</a:t>
            </a: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Detailed market research and recommendations for suitable unit placement</a:t>
            </a:r>
            <a:endParaRPr lang="cs-CZ" sz="900" dirty="0">
              <a:solidFill>
                <a:schemeClr val="bg1">
                  <a:lumMod val="50000"/>
                </a:schemeClr>
              </a:solidFill>
              <a:latin typeface="Bahnschrift Light" panose="020B0502040204020203" pitchFamily="34" charset="0"/>
            </a:endParaRP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Consulting and advisory in addressing issues associated with the lease of the retail space</a:t>
            </a:r>
            <a:endParaRPr lang="cs-CZ" sz="900" dirty="0">
              <a:solidFill>
                <a:schemeClr val="bg1">
                  <a:lumMod val="50000"/>
                </a:schemeClr>
              </a:solidFill>
              <a:latin typeface="Bahnschrift Light" panose="020B0502040204020203" pitchFamily="34" charset="0"/>
            </a:endParaRPr>
          </a:p>
          <a:p>
            <a:pPr marL="171450" indent="-171450">
              <a:lnSpc>
                <a:spcPct val="90000"/>
              </a:lnSpc>
              <a:buFont typeface="Gill Sans for CW" panose="020B0502020104020203" pitchFamily="34" charset="0"/>
              <a:buChar char="―"/>
            </a:pPr>
            <a:r>
              <a:rPr lang="en-US" sz="900" dirty="0">
                <a:solidFill>
                  <a:schemeClr val="bg1">
                    <a:lumMod val="50000"/>
                  </a:schemeClr>
                </a:solidFill>
                <a:latin typeface="Bahnschrift Light" panose="020B0502040204020203" pitchFamily="34" charset="0"/>
              </a:rPr>
              <a:t>Proposal and negotiation on the market level of the rent for the space</a:t>
            </a:r>
            <a:endParaRPr lang="cs-CZ" sz="900" dirty="0">
              <a:solidFill>
                <a:schemeClr val="bg1">
                  <a:lumMod val="50000"/>
                </a:schemeClr>
              </a:solidFill>
              <a:latin typeface="Bahnschrift Light" panose="020B0502040204020203" pitchFamily="34" charset="0"/>
            </a:endParaRPr>
          </a:p>
        </p:txBody>
      </p:sp>
      <p:sp>
        <p:nvSpPr>
          <p:cNvPr id="88" name="Right Triangle 87">
            <a:extLst>
              <a:ext uri="{FF2B5EF4-FFF2-40B4-BE49-F238E27FC236}">
                <a16:creationId xmlns:a16="http://schemas.microsoft.com/office/drawing/2014/main" id="{7D9B11CD-7D1E-4E00-9430-3DC645FA13AD}"/>
              </a:ext>
            </a:extLst>
          </p:cNvPr>
          <p:cNvSpPr/>
          <p:nvPr/>
        </p:nvSpPr>
        <p:spPr>
          <a:xfrm flipH="1">
            <a:off x="4267354" y="5003976"/>
            <a:ext cx="2590646" cy="4902026"/>
          </a:xfrm>
          <a:prstGeom prst="rtTriangle">
            <a:avLst/>
          </a:prstGeom>
          <a:solidFill>
            <a:srgbClr val="55B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3" name="Zástupný symbol pro text 14">
            <a:extLst>
              <a:ext uri="{FF2B5EF4-FFF2-40B4-BE49-F238E27FC236}">
                <a16:creationId xmlns:a16="http://schemas.microsoft.com/office/drawing/2014/main" id="{53D47130-DE11-441D-8E84-1B60AEC9AA3C}"/>
              </a:ext>
            </a:extLst>
          </p:cNvPr>
          <p:cNvSpPr txBox="1">
            <a:spLocks/>
          </p:cNvSpPr>
          <p:nvPr/>
        </p:nvSpPr>
        <p:spPr>
          <a:xfrm>
            <a:off x="550049" y="1629516"/>
            <a:ext cx="2816975" cy="40753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kumimoji="0" lang="cs-CZ" sz="10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NÁŠ TÝM ODBORNÍKŮ NABÍZÍ KOMPLEXNÍ SLUŽBY PRO NÁKUPNÍ PARKY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cs-CZ" sz="900" i="0" u="none" strike="noStrike" kern="1200" cap="none" spc="0" normalizeH="0" baseline="0" noProof="0" dirty="0">
                <a:ln>
                  <a:noFill/>
                </a:ln>
                <a:solidFill>
                  <a:schemeClr val="bg1">
                    <a:lumMod val="50000"/>
                  </a:schemeClr>
                </a:solidFill>
                <a:effectLst/>
                <a:uLnTx/>
                <a:uFillTx/>
                <a:latin typeface="Bahnschrift" panose="020B0502040204020203" pitchFamily="34" charset="0"/>
              </a:rPr>
              <a:t>PRO MAJITELE NEMOVITOSTÍ:</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Průzkum trhu</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Poradenství při výběru lokality, výstavbě, skladbě nájemců, nastavení podmínek nájmu atd.</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Zastoupení majitele nemovitosti při vyhledávání vhodných nájemců do nákupního parku</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Konzultace a poradenství při řešení náležitostí spojených s pronájmem těchto prostor</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Návrh a vyjednání tržní výše nájemného pro daný prostor</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Pozemky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endParaRP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endPar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cs-CZ" sz="900" i="0" u="none" strike="noStrike" kern="1200" cap="none" spc="0" normalizeH="0" baseline="0" noProof="0" dirty="0">
                <a:ln>
                  <a:noFill/>
                </a:ln>
                <a:solidFill>
                  <a:schemeClr val="bg1">
                    <a:lumMod val="50000"/>
                  </a:schemeClr>
                </a:solidFill>
                <a:effectLst/>
                <a:uLnTx/>
                <a:uFillTx/>
                <a:latin typeface="Bahnschrift" panose="020B0502040204020203" pitchFamily="34" charset="0"/>
              </a:rPr>
              <a:t>PRO NÁJEMCE:</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Zajištění detailního průzkumu trhu a doporučení vhodného umístění obchodních jednotek</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Konzultace a poradenství při řešení náležitostí spojených s pronájmem těchto obchodních prostor</a:t>
            </a:r>
          </a:p>
          <a:p>
            <a:pPr marL="171450" marR="0" lvl="0" indent="-171450" algn="l" defTabSz="914400" rtl="0" eaLnBrk="1" fontAlgn="auto" latinLnBrk="0" hangingPunct="1">
              <a:lnSpc>
                <a:spcPct val="90000"/>
              </a:lnSpc>
              <a:spcBef>
                <a:spcPts val="0"/>
              </a:spcBef>
              <a:spcAft>
                <a:spcPts val="0"/>
              </a:spcAft>
              <a:buClrTx/>
              <a:buSzTx/>
              <a:buFont typeface="Gill Sans for CW" panose="020B0502020104020203" pitchFamily="34" charset="0"/>
              <a:buChar char="―"/>
              <a:tabLst/>
              <a:defRPr/>
            </a:pPr>
            <a:r>
              <a:rPr kumimoji="0" lang="cs-CZ" sz="900" i="0" u="none" strike="noStrike" kern="1200" cap="none" spc="0" normalizeH="0" baseline="0" noProof="0" dirty="0">
                <a:ln>
                  <a:noFill/>
                </a:ln>
                <a:solidFill>
                  <a:schemeClr val="bg1">
                    <a:lumMod val="50000"/>
                  </a:schemeClr>
                </a:solidFill>
                <a:effectLst/>
                <a:uLnTx/>
                <a:uFillTx/>
                <a:latin typeface="Bahnschrift Light" panose="020B0502040204020203" pitchFamily="34" charset="0"/>
              </a:rPr>
              <a:t>Návrh a vyjednání tržní výše nájemného pro daný prostor</a:t>
            </a:r>
          </a:p>
        </p:txBody>
      </p:sp>
      <p:sp>
        <p:nvSpPr>
          <p:cNvPr id="13" name="Freeform: Shape 12">
            <a:extLst>
              <a:ext uri="{FF2B5EF4-FFF2-40B4-BE49-F238E27FC236}">
                <a16:creationId xmlns:a16="http://schemas.microsoft.com/office/drawing/2014/main" id="{FCFB18B1-EB7A-4FB4-B423-69A593446C9A}"/>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01364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DFE9295-4C1F-472B-9F7E-B19DB17874FB}"/>
              </a:ext>
            </a:extLst>
          </p:cNvPr>
          <p:cNvSpPr/>
          <p:nvPr/>
        </p:nvSpPr>
        <p:spPr>
          <a:xfrm flipH="1">
            <a:off x="2868458" y="2356982"/>
            <a:ext cx="3989542" cy="7549020"/>
          </a:xfrm>
          <a:prstGeom prst="rtTriangle">
            <a:avLst/>
          </a:prstGeom>
          <a:solidFill>
            <a:srgbClr val="55B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3" name="Picture 22" descr="A group of people standing in a room&#10;&#10;Description automatically generated">
            <a:extLst>
              <a:ext uri="{FF2B5EF4-FFF2-40B4-BE49-F238E27FC236}">
                <a16:creationId xmlns:a16="http://schemas.microsoft.com/office/drawing/2014/main" id="{8E5AE946-6C3C-4273-841C-8CFE65626A01}"/>
              </a:ext>
            </a:extLst>
          </p:cNvPr>
          <p:cNvPicPr>
            <a:picLocks noChangeAspect="1"/>
          </p:cNvPicPr>
          <p:nvPr/>
        </p:nvPicPr>
        <p:blipFill>
          <a:blip r:embed="rId2" cstate="print">
            <a:extLst>
              <a:ext uri="{28A0092B-C50C-407E-A947-70E740481C1C}">
                <a14:useLocalDpi xmlns:a14="http://schemas.microsoft.com/office/drawing/2010/main"/>
              </a:ext>
            </a:extLst>
          </a:blip>
          <a:srcRect l="53106" r="633"/>
          <a:stretch>
            <a:fillRect/>
          </a:stretch>
        </p:blipFill>
        <p:spPr>
          <a:xfrm>
            <a:off x="0" y="0"/>
            <a:ext cx="6870524" cy="9906002"/>
          </a:xfrm>
          <a:custGeom>
            <a:avLst/>
            <a:gdLst>
              <a:gd name="connsiteX0" fmla="*/ 0 w 6870524"/>
              <a:gd name="connsiteY0" fmla="*/ 0 h 9906002"/>
              <a:gd name="connsiteX1" fmla="*/ 6506780 w 6870524"/>
              <a:gd name="connsiteY1" fmla="*/ 0 h 9906002"/>
              <a:gd name="connsiteX2" fmla="*/ 6870524 w 6870524"/>
              <a:gd name="connsiteY2" fmla="*/ 0 h 9906002"/>
              <a:gd name="connsiteX3" fmla="*/ 6870524 w 6870524"/>
              <a:gd name="connsiteY3" fmla="*/ 2543494 h 9906002"/>
              <a:gd name="connsiteX4" fmla="*/ 2894987 w 6870524"/>
              <a:gd name="connsiteY4" fmla="*/ 9905999 h 9906002"/>
              <a:gd name="connsiteX5" fmla="*/ 2894987 w 6870524"/>
              <a:gd name="connsiteY5" fmla="*/ 9906002 h 9906002"/>
              <a:gd name="connsiteX6" fmla="*/ 0 w 6870524"/>
              <a:gd name="connsiteY6" fmla="*/ 9906002 h 9906002"/>
              <a:gd name="connsiteX7" fmla="*/ 0 w 6870524"/>
              <a:gd name="connsiteY7" fmla="*/ 5436297 h 990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0524" h="9906002">
                <a:moveTo>
                  <a:pt x="0" y="0"/>
                </a:moveTo>
                <a:lnTo>
                  <a:pt x="6506780" y="0"/>
                </a:lnTo>
                <a:lnTo>
                  <a:pt x="6870524" y="0"/>
                </a:lnTo>
                <a:lnTo>
                  <a:pt x="6870524" y="2543494"/>
                </a:lnTo>
                <a:lnTo>
                  <a:pt x="2894987" y="9905999"/>
                </a:lnTo>
                <a:lnTo>
                  <a:pt x="2894987" y="9906002"/>
                </a:lnTo>
                <a:lnTo>
                  <a:pt x="0" y="9906002"/>
                </a:lnTo>
                <a:lnTo>
                  <a:pt x="0" y="5436297"/>
                </a:lnTo>
                <a:close/>
              </a:path>
            </a:pathLst>
          </a:custGeom>
        </p:spPr>
      </p:pic>
      <p:pic>
        <p:nvPicPr>
          <p:cNvPr id="5" name="Picture 363" descr="E:\CW REBRAND\Assets\CW Logo Suite\Cushman &amp; Wakefield\CW_Logo_White.emf">
            <a:extLst>
              <a:ext uri="{FF2B5EF4-FFF2-40B4-BE49-F238E27FC236}">
                <a16:creationId xmlns:a16="http://schemas.microsoft.com/office/drawing/2014/main" id="{159A78E2-9F50-43C9-9BCA-DC1BD081A4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95529" y="9029536"/>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B2F50B5E-158A-4351-A059-21B5B4C7C90A}"/>
              </a:ext>
            </a:extLst>
          </p:cNvPr>
          <p:cNvSpPr/>
          <p:nvPr/>
        </p:nvSpPr>
        <p:spPr>
          <a:xfrm>
            <a:off x="0" y="-2"/>
            <a:ext cx="6877050" cy="9906002"/>
          </a:xfrm>
          <a:custGeom>
            <a:avLst/>
            <a:gdLst>
              <a:gd name="connsiteX0" fmla="*/ 0 w 6870524"/>
              <a:gd name="connsiteY0" fmla="*/ 0 h 9906002"/>
              <a:gd name="connsiteX1" fmla="*/ 6506780 w 6870524"/>
              <a:gd name="connsiteY1" fmla="*/ 0 h 9906002"/>
              <a:gd name="connsiteX2" fmla="*/ 6870524 w 6870524"/>
              <a:gd name="connsiteY2" fmla="*/ 0 h 9906002"/>
              <a:gd name="connsiteX3" fmla="*/ 6870524 w 6870524"/>
              <a:gd name="connsiteY3" fmla="*/ 2543494 h 9906002"/>
              <a:gd name="connsiteX4" fmla="*/ 2894987 w 6870524"/>
              <a:gd name="connsiteY4" fmla="*/ 9905999 h 9906002"/>
              <a:gd name="connsiteX5" fmla="*/ 2894987 w 6870524"/>
              <a:gd name="connsiteY5" fmla="*/ 9906002 h 9906002"/>
              <a:gd name="connsiteX6" fmla="*/ 0 w 6870524"/>
              <a:gd name="connsiteY6" fmla="*/ 9906002 h 9906002"/>
              <a:gd name="connsiteX7" fmla="*/ 0 w 6870524"/>
              <a:gd name="connsiteY7" fmla="*/ 5436297 h 990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0524" h="9906002">
                <a:moveTo>
                  <a:pt x="0" y="0"/>
                </a:moveTo>
                <a:lnTo>
                  <a:pt x="6506780" y="0"/>
                </a:lnTo>
                <a:lnTo>
                  <a:pt x="6870524" y="0"/>
                </a:lnTo>
                <a:lnTo>
                  <a:pt x="6870524" y="2543494"/>
                </a:lnTo>
                <a:lnTo>
                  <a:pt x="2894987" y="9905999"/>
                </a:lnTo>
                <a:lnTo>
                  <a:pt x="2894987" y="9906002"/>
                </a:lnTo>
                <a:lnTo>
                  <a:pt x="0" y="9906002"/>
                </a:lnTo>
                <a:lnTo>
                  <a:pt x="0" y="5436297"/>
                </a:lnTo>
                <a:close/>
              </a:path>
            </a:pathLst>
          </a:custGeom>
          <a:solidFill>
            <a:srgbClr val="000000">
              <a:alpha val="5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9" name="Freeform: Shape 18">
            <a:extLst>
              <a:ext uri="{FF2B5EF4-FFF2-40B4-BE49-F238E27FC236}">
                <a16:creationId xmlns:a16="http://schemas.microsoft.com/office/drawing/2014/main" id="{1DF236F5-C94E-4217-8286-D384464E3B36}"/>
              </a:ext>
            </a:extLst>
          </p:cNvPr>
          <p:cNvSpPr/>
          <p:nvPr/>
        </p:nvSpPr>
        <p:spPr>
          <a:xfrm>
            <a:off x="-12525" y="1229309"/>
            <a:ext cx="5260931" cy="1445652"/>
          </a:xfrm>
          <a:custGeom>
            <a:avLst/>
            <a:gdLst>
              <a:gd name="connsiteX0" fmla="*/ 0 w 5260931"/>
              <a:gd name="connsiteY0" fmla="*/ 0 h 1445652"/>
              <a:gd name="connsiteX1" fmla="*/ 2717921 w 5260931"/>
              <a:gd name="connsiteY1" fmla="*/ 0 h 1445652"/>
              <a:gd name="connsiteX2" fmla="*/ 4496468 w 5260931"/>
              <a:gd name="connsiteY2" fmla="*/ 0 h 1445652"/>
              <a:gd name="connsiteX3" fmla="*/ 5260931 w 5260931"/>
              <a:gd name="connsiteY3" fmla="*/ 0 h 1445652"/>
              <a:gd name="connsiteX4" fmla="*/ 4496468 w 5260931"/>
              <a:gd name="connsiteY4" fmla="*/ 1445652 h 1445652"/>
              <a:gd name="connsiteX5" fmla="*/ 2717921 w 5260931"/>
              <a:gd name="connsiteY5" fmla="*/ 1445652 h 1445652"/>
              <a:gd name="connsiteX6" fmla="*/ 0 w 5260931"/>
              <a:gd name="connsiteY6" fmla="*/ 1445652 h 144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0931" h="1445652">
                <a:moveTo>
                  <a:pt x="0" y="0"/>
                </a:moveTo>
                <a:lnTo>
                  <a:pt x="2717921" y="0"/>
                </a:lnTo>
                <a:lnTo>
                  <a:pt x="4496468" y="0"/>
                </a:lnTo>
                <a:lnTo>
                  <a:pt x="5260931" y="0"/>
                </a:lnTo>
                <a:lnTo>
                  <a:pt x="4496468" y="1445652"/>
                </a:lnTo>
                <a:lnTo>
                  <a:pt x="2717921" y="1445652"/>
                </a:lnTo>
                <a:lnTo>
                  <a:pt x="0" y="1445652"/>
                </a:lnTo>
                <a:close/>
              </a:path>
            </a:pathLst>
          </a:custGeom>
          <a:solidFill>
            <a:srgbClr val="55B4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a:p>
        </p:txBody>
      </p:sp>
      <p:sp>
        <p:nvSpPr>
          <p:cNvPr id="27" name="TextBox 26">
            <a:extLst>
              <a:ext uri="{FF2B5EF4-FFF2-40B4-BE49-F238E27FC236}">
                <a16:creationId xmlns:a16="http://schemas.microsoft.com/office/drawing/2014/main" id="{A2BB5F82-C8A5-4FEA-A921-3764A892297A}"/>
              </a:ext>
            </a:extLst>
          </p:cNvPr>
          <p:cNvSpPr txBox="1"/>
          <p:nvPr/>
        </p:nvSpPr>
        <p:spPr>
          <a:xfrm>
            <a:off x="309367" y="1614742"/>
            <a:ext cx="6932439"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KONTAKTUJTE NÁS</a:t>
            </a:r>
          </a:p>
          <a:p>
            <a:r>
              <a:rPr lang="cs-CZ" dirty="0">
                <a:solidFill>
                  <a:schemeClr val="bg1"/>
                </a:solidFill>
                <a:latin typeface="Bahnschrift SemiBold" panose="020B0502040204020203" pitchFamily="34" charset="0"/>
              </a:rPr>
              <a:t>CONTACT US</a:t>
            </a:r>
          </a:p>
        </p:txBody>
      </p:sp>
      <p:sp>
        <p:nvSpPr>
          <p:cNvPr id="31" name="TextBox 30">
            <a:extLst>
              <a:ext uri="{FF2B5EF4-FFF2-40B4-BE49-F238E27FC236}">
                <a16:creationId xmlns:a16="http://schemas.microsoft.com/office/drawing/2014/main" id="{1C21FDCE-87EC-432D-B20C-40C186F5DF84}"/>
              </a:ext>
            </a:extLst>
          </p:cNvPr>
          <p:cNvSpPr txBox="1"/>
          <p:nvPr/>
        </p:nvSpPr>
        <p:spPr>
          <a:xfrm>
            <a:off x="3347980" y="8634999"/>
            <a:ext cx="3107346" cy="246221"/>
          </a:xfrm>
          <a:prstGeom prst="rect">
            <a:avLst/>
          </a:prstGeom>
          <a:noFill/>
        </p:spPr>
        <p:txBody>
          <a:bodyPr wrap="square" rtlCol="0">
            <a:spAutoFit/>
          </a:bodyPr>
          <a:lstStyle/>
          <a:p>
            <a:pPr algn="r"/>
            <a:r>
              <a:rPr lang="cs-CZ" sz="1000" dirty="0">
                <a:solidFill>
                  <a:schemeClr val="bg1"/>
                </a:solidFill>
                <a:latin typeface="Gotham Book" pitchFamily="50" charset="0"/>
              </a:rPr>
              <a:t>www.retailparks.cz</a:t>
            </a:r>
          </a:p>
        </p:txBody>
      </p:sp>
      <p:sp>
        <p:nvSpPr>
          <p:cNvPr id="14" name="Zástupný symbol pro text 8">
            <a:extLst>
              <a:ext uri="{FF2B5EF4-FFF2-40B4-BE49-F238E27FC236}">
                <a16:creationId xmlns:a16="http://schemas.microsoft.com/office/drawing/2014/main" id="{B6D5E348-F831-42C0-AF73-66B22D53C5DE}"/>
              </a:ext>
            </a:extLst>
          </p:cNvPr>
          <p:cNvSpPr txBox="1">
            <a:spLocks/>
          </p:cNvSpPr>
          <p:nvPr/>
        </p:nvSpPr>
        <p:spPr>
          <a:xfrm>
            <a:off x="354991" y="3418830"/>
            <a:ext cx="2189284" cy="69950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cs-CZ" sz="1000" b="0" i="0" u="none" strike="noStrike" kern="1200" cap="all" spc="0" normalizeH="0" baseline="0" noProof="0" dirty="0">
                <a:ln>
                  <a:noFill/>
                </a:ln>
                <a:solidFill>
                  <a:schemeClr val="bg1"/>
                </a:solidFill>
                <a:effectLst/>
                <a:uLnTx/>
                <a:uFillTx/>
                <a:latin typeface="Bahnschrift Light" panose="020B0502040204020203" pitchFamily="34" charset="0"/>
              </a:rPr>
              <a:t>JIŘÍ KRISTEK</a:t>
            </a: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cs-CZ" sz="1000" b="0" i="0" u="none" strike="noStrike" kern="1200" cap="none" spc="0" normalizeH="0" baseline="0" noProof="0" dirty="0">
                <a:ln>
                  <a:noFill/>
                </a:ln>
                <a:solidFill>
                  <a:schemeClr val="bg1"/>
                </a:solidFill>
                <a:effectLst/>
                <a:uLnTx/>
                <a:uFillTx/>
                <a:latin typeface="Bahnschrift Light" panose="020B0502040204020203" pitchFamily="34" charset="0"/>
              </a:rPr>
              <a:t>Partner</a:t>
            </a: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cs-CZ" sz="1000" b="0" i="0" u="none" strike="noStrike" kern="1200" cap="none" spc="0" normalizeH="0" baseline="0" noProof="0" dirty="0">
                <a:ln>
                  <a:noFill/>
                </a:ln>
                <a:solidFill>
                  <a:schemeClr val="bg1"/>
                </a:solidFill>
                <a:effectLst/>
                <a:uLnTx/>
                <a:uFillTx/>
                <a:latin typeface="Bahnschrift Light" panose="020B0502040204020203" pitchFamily="34" charset="0"/>
              </a:rPr>
              <a:t>(420) 234 603 115</a:t>
            </a: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cs-CZ" sz="1000" b="0" i="0" u="none" strike="noStrike" kern="1200" cap="none" spc="0" normalizeH="0" baseline="0" noProof="0" dirty="0">
                <a:ln>
                  <a:noFill/>
                </a:ln>
                <a:solidFill>
                  <a:schemeClr val="bg1"/>
                </a:solidFill>
                <a:effectLst/>
                <a:uLnTx/>
                <a:uFillTx/>
                <a:latin typeface="Bahnschrift Light" panose="020B0502040204020203" pitchFamily="34" charset="0"/>
              </a:rPr>
              <a:t>(420) 602 248 930</a:t>
            </a: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cs-CZ" sz="1000" b="0" i="0" u="none" strike="noStrike" kern="1200" cap="none" spc="0" normalizeH="0" baseline="0" noProof="0" dirty="0">
                <a:ln>
                  <a:noFill/>
                </a:ln>
                <a:solidFill>
                  <a:schemeClr val="bg1"/>
                </a:solidFill>
                <a:effectLst/>
                <a:uLnTx/>
                <a:uFillTx/>
                <a:latin typeface="Bahnschrift Light" panose="020B0502040204020203" pitchFamily="34" charset="0"/>
              </a:rPr>
              <a:t>jiri.kristek@cushwake.com</a:t>
            </a:r>
          </a:p>
        </p:txBody>
      </p:sp>
      <p:sp>
        <p:nvSpPr>
          <p:cNvPr id="15" name="Zástupný symbol pro text 10">
            <a:extLst>
              <a:ext uri="{FF2B5EF4-FFF2-40B4-BE49-F238E27FC236}">
                <a16:creationId xmlns:a16="http://schemas.microsoft.com/office/drawing/2014/main" id="{2DBD45FF-9B49-406F-A28A-6ECC8BCA9B01}"/>
              </a:ext>
            </a:extLst>
          </p:cNvPr>
          <p:cNvSpPr txBox="1">
            <a:spLocks/>
          </p:cNvSpPr>
          <p:nvPr/>
        </p:nvSpPr>
        <p:spPr>
          <a:xfrm>
            <a:off x="354991" y="4492820"/>
            <a:ext cx="2071702" cy="699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0"/>
              </a:spcAft>
              <a:buClrTx/>
              <a:buSzTx/>
              <a:buNone/>
              <a:tabLst/>
              <a:defRPr/>
            </a:pPr>
            <a:r>
              <a:rPr kumimoji="0" lang="cs-CZ" sz="1000" b="0" i="0" u="none" strike="noStrike" kern="1200" cap="all" spc="0" normalizeH="0" baseline="0" noProof="0" dirty="0">
                <a:ln>
                  <a:noFill/>
                </a:ln>
                <a:solidFill>
                  <a:schemeClr val="bg1"/>
                </a:solidFill>
                <a:effectLst/>
                <a:uLnTx/>
                <a:uFillTx/>
                <a:latin typeface="Bahnschrift Light" panose="020B0502040204020203" pitchFamily="34" charset="0"/>
              </a:rPr>
              <a:t>MARTIN KUBÍN</a:t>
            </a:r>
          </a:p>
          <a:p>
            <a:pPr marL="0" marR="0" lvl="0" indent="0" defTabSz="914400" rtl="0" eaLnBrk="1" fontAlgn="auto" latinLnBrk="0" hangingPunct="1">
              <a:lnSpc>
                <a:spcPct val="90000"/>
              </a:lnSpc>
              <a:spcBef>
                <a:spcPts val="0"/>
              </a:spcBef>
              <a:spcAft>
                <a:spcPts val="0"/>
              </a:spcAft>
              <a:buClrTx/>
              <a:buSzTx/>
              <a:buNone/>
              <a:tabLst/>
              <a:defRPr/>
            </a:pPr>
            <a:r>
              <a:rPr kumimoji="0" lang="cs-CZ" sz="1000" b="0" i="0" u="none" strike="noStrike" kern="1200" cap="none" spc="0" normalizeH="0" baseline="0" noProof="0" dirty="0" err="1">
                <a:ln>
                  <a:noFill/>
                </a:ln>
                <a:solidFill>
                  <a:schemeClr val="bg1"/>
                </a:solidFill>
                <a:effectLst/>
                <a:uLnTx/>
                <a:uFillTx/>
                <a:latin typeface="Bahnschrift Light" panose="020B0502040204020203" pitchFamily="34" charset="0"/>
              </a:rPr>
              <a:t>Associate</a:t>
            </a:r>
            <a:endParaRPr kumimoji="0" lang="cs-CZ" sz="1000" b="0" i="0" u="none" strike="noStrike" kern="1200" cap="none" spc="0" normalizeH="0" baseline="0" noProof="0" dirty="0">
              <a:ln>
                <a:noFill/>
              </a:ln>
              <a:solidFill>
                <a:schemeClr val="bg1"/>
              </a:solidFill>
              <a:effectLst/>
              <a:uLnTx/>
              <a:uFillTx/>
              <a:latin typeface="Bahnschrift Light" panose="020B0502040204020203" pitchFamily="34" charset="0"/>
            </a:endParaRPr>
          </a:p>
          <a:p>
            <a:pPr marL="0" marR="0" lvl="0" indent="0" defTabSz="914400" rtl="0" eaLnBrk="1" fontAlgn="auto" latinLnBrk="0" hangingPunct="1">
              <a:lnSpc>
                <a:spcPct val="90000"/>
              </a:lnSpc>
              <a:spcBef>
                <a:spcPts val="0"/>
              </a:spcBef>
              <a:spcAft>
                <a:spcPts val="0"/>
              </a:spcAft>
              <a:buClrTx/>
              <a:buSzTx/>
              <a:buNone/>
              <a:tabLst/>
              <a:defRPr/>
            </a:pPr>
            <a:r>
              <a:rPr kumimoji="0" lang="cs-CZ" sz="1000" b="0" i="0" u="none" strike="noStrike" kern="1200" cap="none" spc="0" normalizeH="0" baseline="0" noProof="0" dirty="0">
                <a:ln>
                  <a:noFill/>
                </a:ln>
                <a:solidFill>
                  <a:schemeClr val="bg1"/>
                </a:solidFill>
                <a:effectLst/>
                <a:uLnTx/>
                <a:uFillTx/>
                <a:latin typeface="Bahnschrift Light" panose="020B0502040204020203" pitchFamily="34" charset="0"/>
              </a:rPr>
              <a:t>(420) 234 603 603</a:t>
            </a:r>
          </a:p>
          <a:p>
            <a:pPr marL="0" marR="0" lvl="0" indent="0" defTabSz="914400" rtl="0" eaLnBrk="1" fontAlgn="auto" latinLnBrk="0" hangingPunct="1">
              <a:lnSpc>
                <a:spcPct val="90000"/>
              </a:lnSpc>
              <a:spcBef>
                <a:spcPts val="0"/>
              </a:spcBef>
              <a:spcAft>
                <a:spcPts val="0"/>
              </a:spcAft>
              <a:buClrTx/>
              <a:buSzTx/>
              <a:buNone/>
              <a:tabLst/>
              <a:defRPr/>
            </a:pPr>
            <a:r>
              <a:rPr kumimoji="0" lang="cs-CZ" sz="1000" b="0" i="0" u="none" strike="noStrike" kern="1200" cap="none" spc="0" normalizeH="0" baseline="0" noProof="0" dirty="0">
                <a:ln>
                  <a:noFill/>
                </a:ln>
                <a:solidFill>
                  <a:schemeClr val="bg1"/>
                </a:solidFill>
                <a:effectLst/>
                <a:uLnTx/>
                <a:uFillTx/>
                <a:latin typeface="Bahnschrift Light" panose="020B0502040204020203" pitchFamily="34" charset="0"/>
              </a:rPr>
              <a:t>(420) 724 334 003</a:t>
            </a:r>
          </a:p>
          <a:p>
            <a:pPr marL="0" marR="0" lvl="0" indent="0" defTabSz="914400" rtl="0" eaLnBrk="1" fontAlgn="auto" latinLnBrk="0" hangingPunct="1">
              <a:lnSpc>
                <a:spcPct val="90000"/>
              </a:lnSpc>
              <a:spcBef>
                <a:spcPts val="0"/>
              </a:spcBef>
              <a:spcAft>
                <a:spcPts val="0"/>
              </a:spcAft>
              <a:buClrTx/>
              <a:buSzTx/>
              <a:buNone/>
              <a:tabLst/>
              <a:defRPr/>
            </a:pPr>
            <a:r>
              <a:rPr kumimoji="0" lang="cs-CZ" sz="1000" b="0" i="0" u="none" strike="noStrike" kern="1200" cap="none" spc="0" normalizeH="0" baseline="0" noProof="0" dirty="0">
                <a:ln>
                  <a:noFill/>
                </a:ln>
                <a:solidFill>
                  <a:schemeClr val="bg1"/>
                </a:solidFill>
                <a:effectLst/>
                <a:uLnTx/>
                <a:uFillTx/>
                <a:latin typeface="Bahnschrift Light" panose="020B0502040204020203" pitchFamily="34" charset="0"/>
              </a:rPr>
              <a:t>martin.kubin@cushwake.com</a:t>
            </a:r>
          </a:p>
        </p:txBody>
      </p:sp>
      <p:sp>
        <p:nvSpPr>
          <p:cNvPr id="16" name="Zástupný symbol pro text 10">
            <a:extLst>
              <a:ext uri="{FF2B5EF4-FFF2-40B4-BE49-F238E27FC236}">
                <a16:creationId xmlns:a16="http://schemas.microsoft.com/office/drawing/2014/main" id="{7DA9C836-1935-4FF4-992E-1364CF25B02E}"/>
              </a:ext>
            </a:extLst>
          </p:cNvPr>
          <p:cNvSpPr txBox="1">
            <a:spLocks/>
          </p:cNvSpPr>
          <p:nvPr/>
        </p:nvSpPr>
        <p:spPr>
          <a:xfrm>
            <a:off x="354990" y="5505495"/>
            <a:ext cx="2559091" cy="699508"/>
          </a:xfrm>
          <a:prstGeom prst="rect">
            <a:avLst/>
          </a:prstGeom>
        </p:spPr>
        <p:txBody>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spcAft>
                <a:spcPts val="0"/>
              </a:spcAft>
            </a:pPr>
            <a:r>
              <a:rPr lang="cs-CZ" sz="1000" cap="all" dirty="0">
                <a:solidFill>
                  <a:schemeClr val="bg1"/>
                </a:solidFill>
                <a:latin typeface="Bahnschrift Light" panose="020B0502040204020203" pitchFamily="34" charset="0"/>
              </a:rPr>
              <a:t>GABRIELA ŠUSTEROVÁ</a:t>
            </a:r>
          </a:p>
          <a:p>
            <a:pPr>
              <a:spcAft>
                <a:spcPts val="0"/>
              </a:spcAft>
            </a:pPr>
            <a:r>
              <a:rPr lang="cs-CZ" sz="1000" dirty="0">
                <a:solidFill>
                  <a:schemeClr val="bg1"/>
                </a:solidFill>
                <a:latin typeface="Bahnschrift Light" panose="020B0502040204020203" pitchFamily="34" charset="0"/>
              </a:rPr>
              <a:t>Senior </a:t>
            </a:r>
            <a:r>
              <a:rPr lang="cs-CZ" sz="1000" dirty="0" err="1">
                <a:solidFill>
                  <a:schemeClr val="bg1"/>
                </a:solidFill>
                <a:latin typeface="Bahnschrift Light" panose="020B0502040204020203" pitchFamily="34" charset="0"/>
              </a:rPr>
              <a:t>Consultant</a:t>
            </a:r>
            <a:endParaRPr lang="cs-CZ" sz="1000" dirty="0">
              <a:solidFill>
                <a:schemeClr val="bg1"/>
              </a:solidFill>
              <a:latin typeface="Bahnschrift Light" panose="020B0502040204020203" pitchFamily="34" charset="0"/>
            </a:endParaRPr>
          </a:p>
          <a:p>
            <a:pPr>
              <a:spcAft>
                <a:spcPts val="0"/>
              </a:spcAft>
            </a:pPr>
            <a:r>
              <a:rPr lang="cs-CZ" sz="1000" dirty="0">
                <a:solidFill>
                  <a:schemeClr val="bg1"/>
                </a:solidFill>
                <a:latin typeface="Bahnschrift Light" panose="020B0502040204020203" pitchFamily="34" charset="0"/>
              </a:rPr>
              <a:t>(420) 234 603 603</a:t>
            </a:r>
          </a:p>
          <a:p>
            <a:pPr>
              <a:spcAft>
                <a:spcPts val="0"/>
              </a:spcAft>
            </a:pPr>
            <a:r>
              <a:rPr lang="cs-CZ" sz="1000" dirty="0">
                <a:solidFill>
                  <a:schemeClr val="bg1"/>
                </a:solidFill>
                <a:latin typeface="Bahnschrift Light" panose="020B0502040204020203" pitchFamily="34" charset="0"/>
              </a:rPr>
              <a:t>(420) 737 203 924</a:t>
            </a:r>
          </a:p>
          <a:p>
            <a:pPr>
              <a:spcAft>
                <a:spcPts val="0"/>
              </a:spcAft>
            </a:pPr>
            <a:r>
              <a:rPr lang="cs-CZ" sz="1000" dirty="0">
                <a:solidFill>
                  <a:schemeClr val="bg1"/>
                </a:solidFill>
                <a:latin typeface="Bahnschrift Light" panose="020B0502040204020203" pitchFamily="34" charset="0"/>
              </a:rPr>
              <a:t>gabriela.susterova@cushwake.com</a:t>
            </a:r>
          </a:p>
        </p:txBody>
      </p:sp>
      <p:sp>
        <p:nvSpPr>
          <p:cNvPr id="17" name="Rectangle 16">
            <a:extLst>
              <a:ext uri="{FF2B5EF4-FFF2-40B4-BE49-F238E27FC236}">
                <a16:creationId xmlns:a16="http://schemas.microsoft.com/office/drawing/2014/main" id="{00174B20-23EA-41DF-A68B-FE836D2638D4}"/>
              </a:ext>
            </a:extLst>
          </p:cNvPr>
          <p:cNvSpPr/>
          <p:nvPr/>
        </p:nvSpPr>
        <p:spPr>
          <a:xfrm>
            <a:off x="400613" y="9062892"/>
            <a:ext cx="2757257" cy="410369"/>
          </a:xfrm>
          <a:custGeom>
            <a:avLst/>
            <a:gdLst>
              <a:gd name="connsiteX0" fmla="*/ 0 w 2672197"/>
              <a:gd name="connsiteY0" fmla="*/ 0 h 574516"/>
              <a:gd name="connsiteX1" fmla="*/ 2672197 w 2672197"/>
              <a:gd name="connsiteY1" fmla="*/ 0 h 574516"/>
              <a:gd name="connsiteX2" fmla="*/ 2672197 w 2672197"/>
              <a:gd name="connsiteY2" fmla="*/ 574516 h 574516"/>
              <a:gd name="connsiteX3" fmla="*/ 0 w 2672197"/>
              <a:gd name="connsiteY3" fmla="*/ 574516 h 574516"/>
              <a:gd name="connsiteX4" fmla="*/ 0 w 2672197"/>
              <a:gd name="connsiteY4" fmla="*/ 0 h 574516"/>
              <a:gd name="connsiteX0" fmla="*/ 0 w 3140030"/>
              <a:gd name="connsiteY0" fmla="*/ 10632 h 585148"/>
              <a:gd name="connsiteX1" fmla="*/ 3140030 w 3140030"/>
              <a:gd name="connsiteY1" fmla="*/ 0 h 585148"/>
              <a:gd name="connsiteX2" fmla="*/ 2672197 w 3140030"/>
              <a:gd name="connsiteY2" fmla="*/ 585148 h 585148"/>
              <a:gd name="connsiteX3" fmla="*/ 0 w 3140030"/>
              <a:gd name="connsiteY3" fmla="*/ 585148 h 585148"/>
              <a:gd name="connsiteX4" fmla="*/ 0 w 3140030"/>
              <a:gd name="connsiteY4" fmla="*/ 10632 h 585148"/>
              <a:gd name="connsiteX0" fmla="*/ 0 w 3140030"/>
              <a:gd name="connsiteY0" fmla="*/ 10632 h 585148"/>
              <a:gd name="connsiteX1" fmla="*/ 3140030 w 3140030"/>
              <a:gd name="connsiteY1" fmla="*/ 0 h 585148"/>
              <a:gd name="connsiteX2" fmla="*/ 2650932 w 3140030"/>
              <a:gd name="connsiteY2" fmla="*/ 585148 h 585148"/>
              <a:gd name="connsiteX3" fmla="*/ 0 w 3140030"/>
              <a:gd name="connsiteY3" fmla="*/ 585148 h 585148"/>
              <a:gd name="connsiteX4" fmla="*/ 0 w 3140030"/>
              <a:gd name="connsiteY4" fmla="*/ 10632 h 58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0030" h="585148">
                <a:moveTo>
                  <a:pt x="0" y="10632"/>
                </a:moveTo>
                <a:lnTo>
                  <a:pt x="3140030" y="0"/>
                </a:lnTo>
                <a:lnTo>
                  <a:pt x="2650932" y="585148"/>
                </a:lnTo>
                <a:lnTo>
                  <a:pt x="0" y="585148"/>
                </a:lnTo>
                <a:lnTo>
                  <a:pt x="0" y="10632"/>
                </a:lnTo>
                <a:close/>
              </a:path>
            </a:pathLst>
          </a:custGeom>
        </p:spPr>
        <p:txBody>
          <a:bodyPr wrap="square" lIns="0" tIns="0" rIns="0" bIns="0">
            <a:spAutoFit/>
          </a:bodyPr>
          <a:lstStyle/>
          <a:p>
            <a:pPr rtl="0"/>
            <a:r>
              <a:rPr lang="en-US" sz="800" kern="1200" baseline="30000" dirty="0">
                <a:solidFill>
                  <a:schemeClr val="bg1"/>
                </a:solidFill>
                <a:latin typeface="Gotham Book" pitchFamily="50" charset="0"/>
                <a:ea typeface="+mn-ea"/>
                <a:cs typeface="+mn-cs"/>
              </a:rPr>
              <a:t>Cushman &amp; </a:t>
            </a:r>
            <a:r>
              <a:rPr lang="sk-SK" sz="800" kern="1200" baseline="30000" dirty="0">
                <a:solidFill>
                  <a:schemeClr val="bg1"/>
                </a:solidFill>
                <a:latin typeface="Gotham Book" pitchFamily="50" charset="0"/>
                <a:ea typeface="+mn-ea"/>
                <a:cs typeface="+mn-cs"/>
              </a:rPr>
              <a:t>W</a:t>
            </a:r>
            <a:r>
              <a:rPr lang="en-US" sz="800" kern="1200" baseline="30000" dirty="0" err="1">
                <a:solidFill>
                  <a:schemeClr val="bg1"/>
                </a:solidFill>
                <a:latin typeface="Gotham Book" pitchFamily="50" charset="0"/>
                <a:ea typeface="+mn-ea"/>
                <a:cs typeface="+mn-cs"/>
              </a:rPr>
              <a:t>akefield</a:t>
            </a:r>
            <a:r>
              <a:rPr lang="en-US" sz="800" kern="1200" baseline="30000" dirty="0">
                <a:solidFill>
                  <a:schemeClr val="bg1"/>
                </a:solidFill>
                <a:latin typeface="Gotham Book" pitchFamily="50" charset="0"/>
                <a:ea typeface="+mn-ea"/>
                <a:cs typeface="+mn-cs"/>
              </a:rPr>
              <a:t> copyright 20</a:t>
            </a:r>
            <a:r>
              <a:rPr lang="cs-CZ" sz="800" kern="1200" baseline="30000" dirty="0">
                <a:solidFill>
                  <a:schemeClr val="bg1"/>
                </a:solidFill>
                <a:latin typeface="Gotham Book" pitchFamily="50" charset="0"/>
                <a:ea typeface="+mn-ea"/>
                <a:cs typeface="+mn-cs"/>
              </a:rPr>
              <a:t>21</a:t>
            </a:r>
            <a:r>
              <a:rPr lang="en-US" sz="800" kern="1200" baseline="30000" dirty="0">
                <a:solidFill>
                  <a:schemeClr val="bg1"/>
                </a:solidFill>
                <a:latin typeface="Gotham Book" pitchFamily="50" charset="0"/>
                <a:ea typeface="+mn-ea"/>
                <a:cs typeface="+mn-cs"/>
              </a:rPr>
              <a:t>.  No warranty or representation, express or implied, is made to the accuracy or completeness of the information contained herein, and same is submitted subject to errors, omissions, change of price, rental or other conditions, withdrawal without notice, and to any special listing conditions imposed by the property owner(s). As applicable, we make no representation as to the condition of the property (or properties) in question.</a:t>
            </a:r>
          </a:p>
        </p:txBody>
      </p:sp>
    </p:spTree>
    <p:extLst>
      <p:ext uri="{BB962C8B-B14F-4D97-AF65-F5344CB8AC3E}">
        <p14:creationId xmlns:p14="http://schemas.microsoft.com/office/powerpoint/2010/main" val="653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group of people standing in a room&#10;&#10;Description automatically generated">
            <a:extLst>
              <a:ext uri="{FF2B5EF4-FFF2-40B4-BE49-F238E27FC236}">
                <a16:creationId xmlns:a16="http://schemas.microsoft.com/office/drawing/2014/main" id="{205382FF-D421-4FC6-9D15-B298C527AC1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6502" r="9728"/>
          <a:stretch/>
        </p:blipFill>
        <p:spPr>
          <a:xfrm>
            <a:off x="-8967" y="1387697"/>
            <a:ext cx="6866967" cy="8518303"/>
          </a:xfrm>
          <a:prstGeom prst="rect">
            <a:avLst/>
          </a:prstGeom>
        </p:spPr>
      </p:pic>
      <p:sp>
        <p:nvSpPr>
          <p:cNvPr id="43" name="Rectangle 42">
            <a:extLst>
              <a:ext uri="{FF2B5EF4-FFF2-40B4-BE49-F238E27FC236}">
                <a16:creationId xmlns:a16="http://schemas.microsoft.com/office/drawing/2014/main" id="{E27542AD-8970-44A7-889F-9F9FE7156E80}"/>
              </a:ext>
            </a:extLst>
          </p:cNvPr>
          <p:cNvSpPr/>
          <p:nvPr/>
        </p:nvSpPr>
        <p:spPr>
          <a:xfrm>
            <a:off x="203960" y="1478692"/>
            <a:ext cx="6450080" cy="8224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3960" y="8890466"/>
            <a:ext cx="6450080" cy="81307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9" y="450180"/>
            <a:ext cx="2844800"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NÁKUPNÍ PARKY</a:t>
            </a:r>
          </a:p>
          <a:p>
            <a:r>
              <a:rPr lang="cs-CZ" dirty="0">
                <a:solidFill>
                  <a:schemeClr val="bg1"/>
                </a:solidFill>
                <a:latin typeface="Bahnschrift SemiBold" panose="020B0502040204020203" pitchFamily="34" charset="0"/>
              </a:rPr>
              <a:t>RETAIL PARKS</a:t>
            </a:r>
          </a:p>
        </p:txBody>
      </p:sp>
      <p:sp>
        <p:nvSpPr>
          <p:cNvPr id="31" name="Zástupný symbol pro text 8">
            <a:extLst>
              <a:ext uri="{FF2B5EF4-FFF2-40B4-BE49-F238E27FC236}">
                <a16:creationId xmlns:a16="http://schemas.microsoft.com/office/drawing/2014/main" id="{A231050E-9805-46A2-ABB1-38D395820FE8}"/>
              </a:ext>
            </a:extLst>
          </p:cNvPr>
          <p:cNvSpPr txBox="1">
            <a:spLocks/>
          </p:cNvSpPr>
          <p:nvPr/>
        </p:nvSpPr>
        <p:spPr>
          <a:xfrm>
            <a:off x="550049" y="2714899"/>
            <a:ext cx="2976800" cy="6935308"/>
          </a:xfrm>
          <a:prstGeom prst="rect">
            <a:avLst/>
          </a:prstGeom>
        </p:spPr>
        <p:txBody>
          <a:bodyPr>
            <a:normAutofit/>
          </a:bodyPr>
          <a:lstStyle/>
          <a:p>
            <a:pPr indent="-89889">
              <a:spcBef>
                <a:spcPts val="600"/>
              </a:spcBef>
              <a:defRPr/>
            </a:pPr>
            <a:r>
              <a:rPr lang="cs-CZ" sz="900" dirty="0">
                <a:solidFill>
                  <a:srgbClr val="A7A8AA">
                    <a:lumMod val="75000"/>
                  </a:srgbClr>
                </a:solidFill>
                <a:latin typeface="Bahnschrift Light" panose="020B0502040204020203" pitchFamily="34" charset="0"/>
              </a:rPr>
              <a:t>Brno – OC Soho </a:t>
            </a:r>
            <a:r>
              <a:rPr lang="cs-CZ" sz="900" dirty="0">
                <a:solidFill>
                  <a:srgbClr val="0093B2"/>
                </a:solidFill>
                <a:latin typeface="Bahnschrift Light" panose="020B0502040204020203" pitchFamily="34" charset="0"/>
                <a:hlinkClick r:id="rId5" action="ppaction://hlinksldjump"/>
              </a:rPr>
              <a:t>(</a:t>
            </a:r>
            <a:r>
              <a:rPr lang="cs-CZ" sz="900" dirty="0">
                <a:solidFill>
                  <a:srgbClr val="0093B2"/>
                </a:solidFill>
                <a:latin typeface="Bahnschrift Light" panose="020B0502040204020203" pitchFamily="34" charset="0"/>
                <a:hlinkClick r:id="rId6" action="ppaction://hlinksldjump"/>
              </a:rPr>
              <a:t>8</a:t>
            </a:r>
            <a:r>
              <a:rPr lang="cs-CZ" sz="900" dirty="0">
                <a:solidFill>
                  <a:srgbClr val="0093B2"/>
                </a:solidFill>
                <a:latin typeface="Bahnschrift Light" panose="020B0502040204020203" pitchFamily="34" charset="0"/>
                <a:hlinkClick r:id="rId5" action="ppaction://hlinksldjump"/>
              </a:rPr>
              <a:t>)</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Brno – H-Park </a:t>
            </a:r>
            <a:r>
              <a:rPr lang="cs-CZ" sz="900" dirty="0">
                <a:solidFill>
                  <a:srgbClr val="0093B2"/>
                </a:solidFill>
                <a:latin typeface="Bahnschrift Light" panose="020B0502040204020203" pitchFamily="34" charset="0"/>
                <a:hlinkClick r:id="rId5" action="ppaction://hlinksldjump"/>
              </a:rPr>
              <a:t>(10)</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Česká Lípa – JTH Česká Lípa </a:t>
            </a:r>
            <a:r>
              <a:rPr lang="cs-CZ" sz="900" dirty="0">
                <a:solidFill>
                  <a:srgbClr val="0093B2"/>
                </a:solidFill>
                <a:latin typeface="Bahnschrift Light" panose="020B0502040204020203" pitchFamily="34" charset="0"/>
                <a:hlinkClick r:id="rId7" action="ppaction://hlinksldjump"/>
              </a:rPr>
              <a:t>(</a:t>
            </a:r>
            <a:r>
              <a:rPr lang="cs-CZ" sz="900" dirty="0">
                <a:solidFill>
                  <a:srgbClr val="0093B2"/>
                </a:solidFill>
                <a:latin typeface="Bahnschrift Light" panose="020B0502040204020203" pitchFamily="34" charset="0"/>
                <a:hlinkClick r:id="rId8" action="ppaction://hlinksldjump"/>
              </a:rPr>
              <a:t>23</a:t>
            </a:r>
            <a:r>
              <a:rPr lang="cs-CZ" sz="900" dirty="0">
                <a:solidFill>
                  <a:srgbClr val="0093B2"/>
                </a:solidFill>
                <a:latin typeface="Bahnschrift Light" panose="020B0502040204020203" pitchFamily="34" charset="0"/>
                <a:hlinkClick r:id="rId7" action="ppaction://hlinksldjump"/>
              </a:rPr>
              <a:t>)</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České Budějovice – </a:t>
            </a:r>
            <a:r>
              <a:rPr lang="cs-CZ" sz="900" dirty="0" err="1">
                <a:solidFill>
                  <a:srgbClr val="A7A8AA">
                    <a:lumMod val="75000"/>
                  </a:srgbClr>
                </a:solidFill>
                <a:latin typeface="Bahnschrift Light" panose="020B0502040204020203" pitchFamily="34" charset="0"/>
              </a:rPr>
              <a:t>Zona</a:t>
            </a:r>
            <a:r>
              <a:rPr lang="cs-CZ" sz="900" dirty="0">
                <a:solidFill>
                  <a:srgbClr val="A7A8AA">
                    <a:lumMod val="75000"/>
                  </a:srgbClr>
                </a:solidFill>
                <a:latin typeface="Bahnschrift Light" panose="020B0502040204020203" pitchFamily="34" charset="0"/>
              </a:rPr>
              <a:t> České Budějovice </a:t>
            </a:r>
            <a:r>
              <a:rPr lang="cs-CZ" sz="900" dirty="0">
                <a:solidFill>
                  <a:srgbClr val="0093B2"/>
                </a:solidFill>
                <a:latin typeface="Bahnschrift Light" panose="020B0502040204020203" pitchFamily="34" charset="0"/>
                <a:hlinkClick r:id="rId5" action="ppaction://hlinksldjump"/>
              </a:rPr>
              <a:t>(11)</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FFFFFF">
                    <a:lumMod val="50000"/>
                  </a:srgbClr>
                </a:solidFill>
                <a:latin typeface="Bahnschrift Light" panose="020B0502040204020203" pitchFamily="34" charset="0"/>
              </a:rPr>
              <a:t>České Budějovice – Tesco hypermarket </a:t>
            </a:r>
            <a:r>
              <a:rPr lang="cs-CZ" sz="900" dirty="0">
                <a:solidFill>
                  <a:srgbClr val="0093B2"/>
                </a:solidFill>
                <a:latin typeface="Bahnschrift Light" panose="020B0502040204020203" pitchFamily="34" charset="0"/>
                <a:hlinkClick r:id="rId9" action="ppaction://hlinksldjump"/>
              </a:rPr>
              <a:t>(42)</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Čestlice – Global Point </a:t>
            </a:r>
            <a:r>
              <a:rPr lang="cs-CZ" sz="900" dirty="0">
                <a:solidFill>
                  <a:srgbClr val="0093B2"/>
                </a:solidFill>
                <a:latin typeface="Bahnschrift Light" panose="020B0502040204020203" pitchFamily="34" charset="0"/>
                <a:hlinkClick r:id="rId10" action="ppaction://hlinksldjump"/>
              </a:rPr>
              <a:t>(2)</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FFFFFF">
                    <a:lumMod val="50000"/>
                  </a:srgbClr>
                </a:solidFill>
                <a:latin typeface="Bahnschrift Light" panose="020B0502040204020203" pitchFamily="34" charset="0"/>
              </a:rPr>
              <a:t>Děčín – Tesco hypermarket </a:t>
            </a:r>
            <a:r>
              <a:rPr lang="cs-CZ" sz="900" dirty="0">
                <a:solidFill>
                  <a:srgbClr val="0093B2"/>
                </a:solidFill>
                <a:latin typeface="Bahnschrift Light" panose="020B0502040204020203" pitchFamily="34" charset="0"/>
                <a:hlinkClick r:id="rId11" action="ppaction://hlinksldjump"/>
              </a:rPr>
              <a:t>(37)</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Frýdek Místek - Albert hypermarket </a:t>
            </a:r>
            <a:r>
              <a:rPr lang="cs-CZ" sz="900" dirty="0">
                <a:solidFill>
                  <a:srgbClr val="0093B2"/>
                </a:solidFill>
                <a:latin typeface="Bahnschrift Light" panose="020B0502040204020203" pitchFamily="34" charset="0"/>
                <a:hlinkClick r:id="rId12" action="ppaction://hlinksldjump"/>
              </a:rPr>
              <a:t>(36)</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Hradec Králové – Rašínova třída </a:t>
            </a:r>
            <a:r>
              <a:rPr lang="cs-CZ" sz="900" dirty="0">
                <a:solidFill>
                  <a:srgbClr val="0093B2"/>
                </a:solidFill>
                <a:latin typeface="Bahnschrift Light" panose="020B0502040204020203" pitchFamily="34" charset="0"/>
                <a:hlinkClick r:id="rId6" action="ppaction://hlinksldjump"/>
              </a:rPr>
              <a:t>(5)</a:t>
            </a:r>
            <a:endParaRPr lang="cs-CZ" sz="900" dirty="0">
              <a:solidFill>
                <a:srgbClr val="A7A8AA">
                  <a:lumMod val="75000"/>
                </a:srgbClr>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Choceň </a:t>
            </a:r>
            <a:r>
              <a:rPr lang="cs-CZ" sz="900" dirty="0">
                <a:solidFill>
                  <a:srgbClr val="0093B2"/>
                </a:solidFill>
                <a:latin typeface="Bahnschrift Light" panose="020B0502040204020203" pitchFamily="34" charset="0"/>
                <a:hlinkClick r:id="rId13" action="ppaction://hlinksldjump"/>
              </a:rPr>
              <a:t>(13)</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FFFFFF">
                    <a:lumMod val="50000"/>
                  </a:srgbClr>
                </a:solidFill>
                <a:latin typeface="Bahnschrift Light" panose="020B0502040204020203" pitchFamily="34" charset="0"/>
              </a:rPr>
              <a:t>Chrudim – RP Tesco </a:t>
            </a:r>
            <a:r>
              <a:rPr lang="cs-CZ" sz="900" dirty="0">
                <a:solidFill>
                  <a:srgbClr val="0093B2"/>
                </a:solidFill>
                <a:latin typeface="Bahnschrift Light" panose="020B0502040204020203" pitchFamily="34" charset="0"/>
                <a:hlinkClick r:id="rId14" action="ppaction://hlinksldjump"/>
              </a:rPr>
              <a:t>(29)</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Kroměříž – Komerční prostory Kroměříž </a:t>
            </a:r>
            <a:r>
              <a:rPr lang="cs-CZ" sz="900" dirty="0">
                <a:solidFill>
                  <a:srgbClr val="0093B2"/>
                </a:solidFill>
                <a:latin typeface="Bahnschrift Light" panose="020B0502040204020203" pitchFamily="34" charset="0"/>
                <a:hlinkClick r:id="rId8" action="ppaction://hlinksldjump"/>
              </a:rPr>
              <a:t>(24)</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Liberec – Severka </a:t>
            </a:r>
            <a:r>
              <a:rPr lang="cs-CZ" sz="900" dirty="0">
                <a:solidFill>
                  <a:srgbClr val="0093B2"/>
                </a:solidFill>
                <a:latin typeface="Bahnschrift Light" panose="020B0502040204020203" pitchFamily="34" charset="0"/>
                <a:hlinkClick r:id="rId7" action="ppaction://hlinksldjump"/>
              </a:rPr>
              <a:t>(25)</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Litoměřice – </a:t>
            </a:r>
            <a:r>
              <a:rPr lang="cs-CZ" sz="900" dirty="0" err="1">
                <a:solidFill>
                  <a:srgbClr val="A7A8AA">
                    <a:lumMod val="75000"/>
                  </a:srgbClr>
                </a:solidFill>
                <a:latin typeface="Bahnschrift Light" panose="020B0502040204020203" pitchFamily="34" charset="0"/>
              </a:rPr>
              <a:t>Juris</a:t>
            </a:r>
            <a:r>
              <a:rPr lang="cs-CZ" sz="900" dirty="0">
                <a:solidFill>
                  <a:srgbClr val="A7A8AA">
                    <a:lumMod val="75000"/>
                  </a:srgbClr>
                </a:solidFill>
                <a:latin typeface="Bahnschrift Light" panose="020B0502040204020203" pitchFamily="34" charset="0"/>
              </a:rPr>
              <a:t> </a:t>
            </a:r>
            <a:r>
              <a:rPr lang="cs-CZ" sz="900" dirty="0">
                <a:solidFill>
                  <a:srgbClr val="0093B2"/>
                </a:solidFill>
                <a:latin typeface="Bahnschrift Light" panose="020B0502040204020203" pitchFamily="34" charset="0"/>
                <a:hlinkClick r:id="rId13" action="ppaction://hlinksldjump"/>
              </a:rPr>
              <a:t>(</a:t>
            </a:r>
            <a:r>
              <a:rPr lang="cs-CZ" sz="900" dirty="0">
                <a:solidFill>
                  <a:srgbClr val="0093B2"/>
                </a:solidFill>
                <a:latin typeface="Bahnschrift Light" panose="020B0502040204020203" pitchFamily="34" charset="0"/>
                <a:hlinkClick r:id="rId5" action="ppaction://hlinksldjump"/>
              </a:rPr>
              <a:t>12</a:t>
            </a:r>
            <a:r>
              <a:rPr lang="cs-CZ" sz="900" dirty="0">
                <a:solidFill>
                  <a:srgbClr val="0093B2"/>
                </a:solidFill>
                <a:latin typeface="Bahnschrift Light" panose="020B0502040204020203" pitchFamily="34" charset="0"/>
                <a:hlinkClick r:id="rId13" action="ppaction://hlinksldjump"/>
              </a:rPr>
              <a:t>)</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Litoměřice - Albert hypermarket </a:t>
            </a:r>
            <a:r>
              <a:rPr lang="cs-CZ" sz="900" dirty="0">
                <a:solidFill>
                  <a:srgbClr val="0093B2"/>
                </a:solidFill>
                <a:latin typeface="Bahnschrift Light" panose="020B0502040204020203" pitchFamily="34" charset="0"/>
                <a:hlinkClick r:id="rId11" action="ppaction://hlinksldjump"/>
              </a:rPr>
              <a:t>(</a:t>
            </a:r>
            <a:r>
              <a:rPr lang="cs-CZ" sz="900" dirty="0">
                <a:solidFill>
                  <a:srgbClr val="0093B2"/>
                </a:solidFill>
                <a:latin typeface="Bahnschrift Light" panose="020B0502040204020203" pitchFamily="34" charset="0"/>
                <a:hlinkClick r:id="rId12" action="ppaction://hlinksldjump"/>
              </a:rPr>
              <a:t>35</a:t>
            </a:r>
            <a:r>
              <a:rPr lang="cs-CZ" sz="900" dirty="0">
                <a:solidFill>
                  <a:srgbClr val="0093B2"/>
                </a:solidFill>
                <a:latin typeface="Bahnschrift Light" panose="020B0502040204020203" pitchFamily="34" charset="0"/>
                <a:hlinkClick r:id="rId11" action="ppaction://hlinksldjump"/>
              </a:rPr>
              <a:t>)</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FFFFFF">
                    <a:lumMod val="50000"/>
                  </a:srgbClr>
                </a:solidFill>
                <a:latin typeface="Bahnschrift Light" panose="020B0502040204020203" pitchFamily="34" charset="0"/>
              </a:rPr>
              <a:t>Mladá Boleslav -</a:t>
            </a:r>
            <a:r>
              <a:rPr lang="cs-CZ" sz="900" dirty="0">
                <a:solidFill>
                  <a:srgbClr val="A7A8AA">
                    <a:lumMod val="75000"/>
                  </a:srgbClr>
                </a:solidFill>
                <a:latin typeface="Bahnschrift Light" panose="020B0502040204020203" pitchFamily="34" charset="0"/>
              </a:rPr>
              <a:t> Albert hypermarket </a:t>
            </a:r>
            <a:r>
              <a:rPr lang="cs-CZ" sz="900" dirty="0">
                <a:solidFill>
                  <a:srgbClr val="0093B2"/>
                </a:solidFill>
                <a:latin typeface="Bahnschrift Light" panose="020B0502040204020203" pitchFamily="34" charset="0"/>
                <a:hlinkClick r:id="rId14" action="ppaction://hlinksldjump"/>
              </a:rPr>
              <a:t>(32)</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Nový Bor </a:t>
            </a:r>
            <a:r>
              <a:rPr lang="cs-CZ" sz="900" dirty="0">
                <a:solidFill>
                  <a:srgbClr val="0093B2"/>
                </a:solidFill>
                <a:latin typeface="Bahnschrift Light" panose="020B0502040204020203" pitchFamily="34" charset="0"/>
                <a:hlinkClick r:id="rId7" action="ppaction://hlinksldjump"/>
              </a:rPr>
              <a:t>(28)</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Olomouc – </a:t>
            </a:r>
            <a:r>
              <a:rPr lang="cs-CZ" sz="900" dirty="0" err="1">
                <a:solidFill>
                  <a:srgbClr val="A7A8AA">
                    <a:lumMod val="75000"/>
                  </a:srgbClr>
                </a:solidFill>
                <a:latin typeface="Bahnschrift Light" panose="020B0502040204020203" pitchFamily="34" charset="0"/>
              </a:rPr>
              <a:t>Baumax</a:t>
            </a:r>
            <a:r>
              <a:rPr lang="cs-CZ" sz="900" dirty="0">
                <a:solidFill>
                  <a:srgbClr val="A7A8AA">
                    <a:lumMod val="75000"/>
                  </a:srgbClr>
                </a:solidFill>
                <a:latin typeface="Bahnschrift Light" panose="020B0502040204020203" pitchFamily="34" charset="0"/>
              </a:rPr>
              <a:t> </a:t>
            </a:r>
            <a:r>
              <a:rPr lang="cs-CZ" sz="900" dirty="0">
                <a:solidFill>
                  <a:srgbClr val="0093B2"/>
                </a:solidFill>
                <a:latin typeface="Bahnschrift Light" panose="020B0502040204020203" pitchFamily="34" charset="0"/>
                <a:hlinkClick r:id="rId14" action="ppaction://hlinksldjump"/>
              </a:rPr>
              <a:t>(</a:t>
            </a:r>
            <a:r>
              <a:rPr lang="cs-CZ" sz="900" dirty="0">
                <a:solidFill>
                  <a:srgbClr val="0093B2"/>
                </a:solidFill>
                <a:latin typeface="Bahnschrift Light" panose="020B0502040204020203" pitchFamily="34" charset="0"/>
                <a:hlinkClick r:id="rId7" action="ppaction://hlinksldjump"/>
              </a:rPr>
              <a:t>27</a:t>
            </a:r>
            <a:r>
              <a:rPr lang="cs-CZ" sz="900" dirty="0">
                <a:solidFill>
                  <a:srgbClr val="0093B2"/>
                </a:solidFill>
                <a:latin typeface="Bahnschrift Light" panose="020B0502040204020203" pitchFamily="34" charset="0"/>
                <a:hlinkClick r:id="rId14" action="ppaction://hlinksldjump"/>
              </a:rPr>
              <a:t>)</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FFFFFF">
                    <a:lumMod val="50000"/>
                  </a:srgbClr>
                </a:solidFill>
                <a:latin typeface="Bahnschrift Light" panose="020B0502040204020203" pitchFamily="34" charset="0"/>
              </a:rPr>
              <a:t>Ostrava Hrabová – Tesco hypermarket </a:t>
            </a:r>
            <a:r>
              <a:rPr lang="cs-CZ" sz="900" dirty="0">
                <a:solidFill>
                  <a:srgbClr val="0093B2"/>
                </a:solidFill>
                <a:latin typeface="Bahnschrift Light" panose="020B0502040204020203" pitchFamily="34" charset="0"/>
                <a:hlinkClick r:id="rId11" action="ppaction://hlinksldjump"/>
              </a:rPr>
              <a:t>(40)</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FFFFFF">
                    <a:lumMod val="50000"/>
                  </a:srgbClr>
                </a:solidFill>
                <a:latin typeface="Bahnschrift Light" panose="020B0502040204020203" pitchFamily="34" charset="0"/>
              </a:rPr>
              <a:t>Ostrava Třebovice – Tesco hypermarket </a:t>
            </a:r>
            <a:r>
              <a:rPr lang="cs-CZ" sz="900" dirty="0">
                <a:solidFill>
                  <a:srgbClr val="0093B2"/>
                </a:solidFill>
                <a:latin typeface="Bahnschrift Light" panose="020B0502040204020203" pitchFamily="34" charset="0"/>
                <a:hlinkClick r:id="rId9" action="ppaction://hlinksldjump"/>
              </a:rPr>
              <a:t>(41)    </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Praha 5 – </a:t>
            </a:r>
            <a:r>
              <a:rPr lang="cs-CZ" sz="900" dirty="0" err="1">
                <a:solidFill>
                  <a:srgbClr val="A7A8AA">
                    <a:lumMod val="75000"/>
                  </a:srgbClr>
                </a:solidFill>
                <a:latin typeface="Bahnschrift Light" panose="020B0502040204020203" pitchFamily="34" charset="0"/>
              </a:rPr>
              <a:t>Homepark</a:t>
            </a:r>
            <a:r>
              <a:rPr lang="cs-CZ" sz="900" dirty="0">
                <a:solidFill>
                  <a:srgbClr val="A7A8AA">
                    <a:lumMod val="75000"/>
                  </a:srgbClr>
                </a:solidFill>
                <a:latin typeface="Bahnschrift Light" panose="020B0502040204020203" pitchFamily="34" charset="0"/>
              </a:rPr>
              <a:t> Zličín</a:t>
            </a:r>
            <a:r>
              <a:rPr lang="cs-CZ" sz="900" dirty="0">
                <a:solidFill>
                  <a:srgbClr val="A7A8AA">
                    <a:lumMod val="75000"/>
                  </a:srgbClr>
                </a:solidFill>
                <a:latin typeface="Bahnschrift Light" panose="020B0502040204020203" pitchFamily="34" charset="0"/>
                <a:hlinkClick r:id="rId6" action="ppaction://hlinksldjump"/>
              </a:rPr>
              <a:t> </a:t>
            </a:r>
            <a:r>
              <a:rPr lang="cs-CZ" sz="900" dirty="0">
                <a:solidFill>
                  <a:srgbClr val="0093B2"/>
                </a:solidFill>
                <a:latin typeface="Bahnschrift Light" panose="020B0502040204020203" pitchFamily="34" charset="0"/>
                <a:hlinkClick r:id="rId6" action="ppaction://hlinksldjump"/>
              </a:rPr>
              <a:t>(7)</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Praha 9 – Poděbradská </a:t>
            </a:r>
            <a:r>
              <a:rPr lang="cs-CZ" sz="900" dirty="0">
                <a:solidFill>
                  <a:srgbClr val="0093B2"/>
                </a:solidFill>
                <a:latin typeface="Bahnschrift Light" panose="020B0502040204020203" pitchFamily="34" charset="0"/>
                <a:hlinkClick r:id="rId14" action="ppaction://hlinksldjump"/>
              </a:rPr>
              <a:t>(</a:t>
            </a:r>
            <a:r>
              <a:rPr lang="cs-CZ" sz="900" dirty="0">
                <a:solidFill>
                  <a:srgbClr val="0093B2"/>
                </a:solidFill>
                <a:latin typeface="Bahnschrift Light" panose="020B0502040204020203" pitchFamily="34" charset="0"/>
                <a:hlinkClick r:id="rId7" action="ppaction://hlinksldjump"/>
              </a:rPr>
              <a:t>26</a:t>
            </a:r>
            <a:r>
              <a:rPr lang="cs-CZ" sz="900" dirty="0">
                <a:solidFill>
                  <a:srgbClr val="0093B2"/>
                </a:solidFill>
                <a:latin typeface="Bahnschrift Light" panose="020B0502040204020203" pitchFamily="34" charset="0"/>
                <a:hlinkClick r:id="rId14" action="ppaction://hlinksldjump"/>
              </a:rPr>
              <a:t>)</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Praha 10 – Retail Park Štěrboholy</a:t>
            </a:r>
            <a:r>
              <a:rPr lang="cs-CZ" sz="900" dirty="0">
                <a:solidFill>
                  <a:srgbClr val="A7A8AA">
                    <a:lumMod val="75000"/>
                  </a:srgbClr>
                </a:solidFill>
                <a:latin typeface="Bahnschrift Light" panose="020B0502040204020203" pitchFamily="34" charset="0"/>
                <a:hlinkClick r:id="rId10" action="ppaction://hlinksldjump"/>
              </a:rPr>
              <a:t> </a:t>
            </a:r>
            <a:r>
              <a:rPr lang="cs-CZ" sz="900" dirty="0">
                <a:solidFill>
                  <a:srgbClr val="0093B2"/>
                </a:solidFill>
                <a:latin typeface="Bahnschrift Light" panose="020B0502040204020203" pitchFamily="34" charset="0"/>
                <a:hlinkClick r:id="rId10" action="ppaction://hlinksldjump"/>
              </a:rPr>
              <a:t>(1)</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chemeClr val="tx1">
                    <a:lumMod val="50000"/>
                    <a:lumOff val="50000"/>
                  </a:schemeClr>
                </a:solidFill>
                <a:latin typeface="Bahnschrift Light" panose="020B0502040204020203" pitchFamily="34" charset="0"/>
              </a:rPr>
              <a:t>Příbram </a:t>
            </a:r>
            <a:r>
              <a:rPr lang="cs-CZ" sz="900" dirty="0">
                <a:solidFill>
                  <a:schemeClr val="tx1">
                    <a:lumMod val="50000"/>
                    <a:lumOff val="50000"/>
                  </a:schemeClr>
                </a:solidFill>
                <a:latin typeface="Bahnschrift Light" panose="020B0502040204020203" pitchFamily="34" charset="0"/>
                <a:hlinkClick r:id="rId10" action="ppaction://hlinksldjump"/>
              </a:rPr>
              <a:t>(3)</a:t>
            </a:r>
            <a:endParaRPr lang="cs-CZ" sz="900" dirty="0">
              <a:solidFill>
                <a:schemeClr val="tx1">
                  <a:lumMod val="50000"/>
                  <a:lumOff val="50000"/>
                </a:schemeClr>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Říčany – Atrium Říčany </a:t>
            </a:r>
            <a:r>
              <a:rPr lang="cs-CZ" sz="900" dirty="0">
                <a:solidFill>
                  <a:srgbClr val="0093B2"/>
                </a:solidFill>
                <a:latin typeface="Bahnschrift Light" panose="020B0502040204020203" pitchFamily="34" charset="0"/>
                <a:hlinkClick r:id="rId13" action="ppaction://hlinksldjump"/>
              </a:rPr>
              <a:t>(15)</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Staré Město </a:t>
            </a:r>
            <a:r>
              <a:rPr lang="cs-CZ" sz="900" dirty="0">
                <a:solidFill>
                  <a:srgbClr val="0093B2"/>
                </a:solidFill>
                <a:latin typeface="Bahnschrift Light" panose="020B0502040204020203" pitchFamily="34" charset="0"/>
                <a:hlinkClick r:id="rId11" action="ppaction://hlinksldjump"/>
              </a:rPr>
              <a:t>(</a:t>
            </a:r>
            <a:r>
              <a:rPr lang="cs-CZ" sz="900" dirty="0">
                <a:solidFill>
                  <a:srgbClr val="0093B2"/>
                </a:solidFill>
                <a:latin typeface="Bahnschrift Light" panose="020B0502040204020203" pitchFamily="34" charset="0"/>
                <a:hlinkClick r:id="rId12" action="ppaction://hlinksldjump"/>
              </a:rPr>
              <a:t>34</a:t>
            </a:r>
            <a:r>
              <a:rPr lang="cs-CZ" sz="900" dirty="0">
                <a:solidFill>
                  <a:srgbClr val="0093B2"/>
                </a:solidFill>
                <a:latin typeface="Bahnschrift Light" panose="020B0502040204020203" pitchFamily="34" charset="0"/>
                <a:hlinkClick r:id="rId11" action="ppaction://hlinksldjump"/>
              </a:rPr>
              <a:t>)</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chemeClr val="bg1">
                    <a:lumMod val="50000"/>
                  </a:schemeClr>
                </a:solidFill>
                <a:latin typeface="Bahnschrift Light" panose="020B0502040204020203" pitchFamily="34" charset="0"/>
              </a:rPr>
              <a:t>Tesco Brno Avion </a:t>
            </a:r>
            <a:r>
              <a:rPr lang="cs-CZ" sz="900" dirty="0">
                <a:solidFill>
                  <a:schemeClr val="bg1">
                    <a:lumMod val="50000"/>
                  </a:schemeClr>
                </a:solidFill>
                <a:latin typeface="Bahnschrift Light" panose="020B0502040204020203" pitchFamily="34" charset="0"/>
                <a:hlinkClick r:id="rId11" action="ppaction://hlinksldjump"/>
              </a:rPr>
              <a:t>(38)</a:t>
            </a:r>
            <a:endParaRPr lang="cs-CZ" sz="900" dirty="0">
              <a:solidFill>
                <a:schemeClr val="bg1">
                  <a:lumMod val="50000"/>
                </a:schemeClr>
              </a:solidFill>
              <a:latin typeface="Bahnschrift Light" panose="020B0502040204020203" pitchFamily="34" charset="0"/>
            </a:endParaRPr>
          </a:p>
          <a:p>
            <a:pPr indent="-89889">
              <a:spcBef>
                <a:spcPts val="600"/>
              </a:spcBef>
              <a:defRPr/>
            </a:pPr>
            <a:r>
              <a:rPr lang="cs-CZ" sz="900" dirty="0">
                <a:solidFill>
                  <a:srgbClr val="FFFFFF">
                    <a:lumMod val="50000"/>
                  </a:srgbClr>
                </a:solidFill>
                <a:latin typeface="Bahnschrift Light" panose="020B0502040204020203" pitchFamily="34" charset="0"/>
              </a:rPr>
              <a:t>Tesco Plzeň Borská Pole </a:t>
            </a:r>
            <a:r>
              <a:rPr lang="cs-CZ" sz="900" dirty="0">
                <a:solidFill>
                  <a:srgbClr val="0093B2"/>
                </a:solidFill>
                <a:latin typeface="Bahnschrift Light" panose="020B0502040204020203" pitchFamily="34" charset="0"/>
                <a:hlinkClick r:id="rId11" action="ppaction://hlinksldjump"/>
              </a:rPr>
              <a:t>(39)</a:t>
            </a:r>
            <a:endParaRPr lang="cs-CZ" sz="900" dirty="0">
              <a:solidFill>
                <a:srgbClr val="0093B2"/>
              </a:solidFill>
              <a:latin typeface="Bahnschrift Light" panose="020B0502040204020203" pitchFamily="34" charset="0"/>
            </a:endParaRPr>
          </a:p>
          <a:p>
            <a:pPr indent="-89889">
              <a:spcBef>
                <a:spcPts val="600"/>
              </a:spcBef>
              <a:defRPr/>
            </a:pPr>
            <a:r>
              <a:rPr lang="cs-CZ" sz="900" dirty="0">
                <a:solidFill>
                  <a:srgbClr val="A7A8AA">
                    <a:lumMod val="75000"/>
                  </a:srgbClr>
                </a:solidFill>
                <a:latin typeface="Bahnschrift Light" panose="020B0502040204020203" pitchFamily="34" charset="0"/>
              </a:rPr>
              <a:t>Vestec u Prahy </a:t>
            </a:r>
            <a:r>
              <a:rPr lang="cs-CZ" sz="900" dirty="0">
                <a:solidFill>
                  <a:srgbClr val="0093B2"/>
                </a:solidFill>
                <a:latin typeface="Bahnschrift Light" panose="020B0502040204020203" pitchFamily="34" charset="0"/>
                <a:hlinkClick r:id="rId8" action="ppaction://hlinksldjump"/>
              </a:rPr>
              <a:t>(</a:t>
            </a:r>
            <a:r>
              <a:rPr lang="cs-CZ" sz="900" dirty="0">
                <a:solidFill>
                  <a:srgbClr val="0093B2"/>
                </a:solidFill>
                <a:latin typeface="Bahnschrift Light" panose="020B0502040204020203" pitchFamily="34" charset="0"/>
                <a:hlinkClick r:id="rId15" action="ppaction://hlinksldjump"/>
              </a:rPr>
              <a:t>20</a:t>
            </a:r>
            <a:r>
              <a:rPr lang="cs-CZ" sz="900" dirty="0">
                <a:solidFill>
                  <a:srgbClr val="0093B2"/>
                </a:solidFill>
                <a:latin typeface="Bahnschrift Light" panose="020B0502040204020203" pitchFamily="34" charset="0"/>
                <a:hlinkClick r:id="rId8" action="ppaction://hlinksldjump"/>
              </a:rPr>
              <a:t>)</a:t>
            </a:r>
            <a:endParaRPr lang="cs-CZ" sz="900" dirty="0">
              <a:solidFill>
                <a:srgbClr val="0093B2"/>
              </a:solidFill>
              <a:latin typeface="Bahnschrift Light" panose="020B0502040204020203" pitchFamily="34" charset="0"/>
            </a:endParaRPr>
          </a:p>
          <a:p>
            <a:pPr indent="-89889">
              <a:spcBef>
                <a:spcPts val="600"/>
              </a:spcBef>
              <a:defRPr/>
            </a:pPr>
            <a:endParaRPr lang="cs-CZ" sz="900" dirty="0">
              <a:solidFill>
                <a:srgbClr val="0093B2"/>
              </a:solidFill>
              <a:latin typeface="Bahnschrift Light" panose="020B0502040204020203" pitchFamily="34" charset="0"/>
            </a:endParaRPr>
          </a:p>
          <a:p>
            <a:pPr indent="-89889">
              <a:spcBef>
                <a:spcPts val="600"/>
              </a:spcBef>
              <a:defRPr/>
            </a:pPr>
            <a:endParaRPr lang="cs-CZ" sz="900" dirty="0">
              <a:solidFill>
                <a:srgbClr val="0093B2"/>
              </a:solidFill>
              <a:latin typeface="Bahnschrift Light" panose="020B0502040204020203" pitchFamily="34" charset="0"/>
            </a:endParaRPr>
          </a:p>
          <a:p>
            <a:pPr marL="89889" indent="-89889" defTabSz="995690">
              <a:spcBef>
                <a:spcPts val="926"/>
              </a:spcBef>
              <a:defRPr/>
            </a:pPr>
            <a:endParaRPr lang="cs-CZ" sz="900" dirty="0">
              <a:solidFill>
                <a:srgbClr val="0093B2"/>
              </a:solidFill>
              <a:latin typeface="Bahnschrift Light" panose="020B0502040204020203" pitchFamily="34" charset="0"/>
            </a:endParaRPr>
          </a:p>
          <a:p>
            <a:pPr marL="89889" indent="-89889" defTabSz="995690">
              <a:spcBef>
                <a:spcPts val="926"/>
              </a:spcBef>
              <a:defRPr/>
            </a:pPr>
            <a:endParaRPr lang="cs-CZ" sz="900" dirty="0">
              <a:solidFill>
                <a:srgbClr val="0093B2"/>
              </a:solidFill>
              <a:latin typeface="Bahnschrift Light" panose="020B0502040204020203" pitchFamily="34" charset="0"/>
            </a:endParaRPr>
          </a:p>
          <a:p>
            <a:pPr marL="89889" indent="-89889" defTabSz="995690">
              <a:spcBef>
                <a:spcPts val="926"/>
              </a:spcBef>
              <a:defRPr/>
            </a:pPr>
            <a:endParaRPr lang="cs-CZ" sz="900" dirty="0">
              <a:solidFill>
                <a:srgbClr val="0093B2"/>
              </a:solidFill>
              <a:latin typeface="Bahnschrift Light" panose="020B0502040204020203" pitchFamily="34" charset="0"/>
            </a:endParaRPr>
          </a:p>
          <a:p>
            <a:pPr marL="89889" indent="-89889" defTabSz="995690">
              <a:spcBef>
                <a:spcPts val="926"/>
              </a:spcBef>
              <a:defRPr/>
            </a:pPr>
            <a:endParaRPr lang="cs-CZ" sz="900" dirty="0">
              <a:solidFill>
                <a:srgbClr val="0093B2"/>
              </a:solidFill>
              <a:latin typeface="Bahnschrift Light" panose="020B0502040204020203" pitchFamily="34" charset="0"/>
            </a:endParaRPr>
          </a:p>
          <a:p>
            <a:pPr marL="89889" indent="-89889" defTabSz="995690">
              <a:spcBef>
                <a:spcPts val="926"/>
              </a:spcBef>
              <a:defRPr/>
            </a:pPr>
            <a:endParaRPr lang="cs-CZ" sz="900" dirty="0">
              <a:solidFill>
                <a:srgbClr val="0093B2"/>
              </a:solidFill>
              <a:latin typeface="Bahnschrift Light" panose="020B0502040204020203" pitchFamily="34" charset="0"/>
            </a:endParaRPr>
          </a:p>
          <a:p>
            <a:pPr marL="89889" indent="-89889" defTabSz="995690">
              <a:spcBef>
                <a:spcPts val="926"/>
              </a:spcBef>
              <a:defRPr/>
            </a:pPr>
            <a:endParaRPr lang="cs-CZ" sz="900" dirty="0">
              <a:solidFill>
                <a:srgbClr val="0093B2"/>
              </a:solidFill>
              <a:latin typeface="Bahnschrift Light" panose="020B0502040204020203" pitchFamily="34" charset="0"/>
            </a:endParaRPr>
          </a:p>
          <a:p>
            <a:pPr marL="89889" indent="-89889" defTabSz="995690">
              <a:spcBef>
                <a:spcPts val="926"/>
              </a:spcBef>
              <a:defRPr/>
            </a:pPr>
            <a:endParaRPr lang="cs-CZ" sz="900" dirty="0">
              <a:solidFill>
                <a:srgbClr val="003767"/>
              </a:solidFill>
              <a:latin typeface="Bahnschrift Light" panose="020B0502040204020203" pitchFamily="34" charset="0"/>
            </a:endParaRPr>
          </a:p>
          <a:p>
            <a:pPr defTabSz="995690">
              <a:spcBef>
                <a:spcPts val="926"/>
              </a:spcBef>
              <a:defRPr/>
            </a:pPr>
            <a:endParaRPr lang="cs-CZ" sz="900" dirty="0">
              <a:solidFill>
                <a:srgbClr val="9BD3DD"/>
              </a:solidFill>
              <a:latin typeface="Bahnschrift Light" panose="020B0502040204020203" pitchFamily="34" charset="0"/>
            </a:endParaRPr>
          </a:p>
          <a:p>
            <a:pPr marL="89889" indent="-89889" defTabSz="995690">
              <a:spcBef>
                <a:spcPts val="926"/>
              </a:spcBef>
              <a:defRPr/>
            </a:pPr>
            <a:endParaRPr lang="cs-CZ" sz="900" dirty="0">
              <a:solidFill>
                <a:srgbClr val="9BD3DD"/>
              </a:solidFill>
              <a:latin typeface="Bahnschrift Light" panose="020B0502040204020203" pitchFamily="34" charset="0"/>
            </a:endParaRPr>
          </a:p>
          <a:p>
            <a:pPr marL="89889" indent="-89889" defTabSz="995690">
              <a:spcBef>
                <a:spcPts val="926"/>
              </a:spcBef>
              <a:buFont typeface="Arial" pitchFamily="34" charset="0"/>
              <a:buChar char="•"/>
              <a:defRPr/>
            </a:pPr>
            <a:endParaRPr lang="cs-CZ" sz="900" dirty="0">
              <a:solidFill>
                <a:srgbClr val="9BD3DD"/>
              </a:solidFill>
              <a:latin typeface="Bahnschrift Light" panose="020B0502040204020203" pitchFamily="34" charset="0"/>
            </a:endParaRPr>
          </a:p>
          <a:p>
            <a:pPr marL="89889" indent="-89889" defTabSz="995690">
              <a:spcBef>
                <a:spcPts val="926"/>
              </a:spcBef>
              <a:buFont typeface="Arial" pitchFamily="34" charset="0"/>
              <a:buChar char="•"/>
              <a:defRPr/>
            </a:pPr>
            <a:endParaRPr lang="cs-CZ" sz="900" dirty="0">
              <a:solidFill>
                <a:srgbClr val="9BD3DD"/>
              </a:solidFill>
              <a:latin typeface="Bahnschrift Light" panose="020B0502040204020203" pitchFamily="34" charset="0"/>
            </a:endParaRPr>
          </a:p>
          <a:p>
            <a:pPr marL="89889" indent="-89889" defTabSz="995690">
              <a:spcBef>
                <a:spcPts val="926"/>
              </a:spcBef>
              <a:buFont typeface="Arial" pitchFamily="34" charset="0"/>
              <a:buChar char="•"/>
              <a:defRPr/>
            </a:pPr>
            <a:endParaRPr lang="cs-CZ" sz="900" dirty="0">
              <a:solidFill>
                <a:srgbClr val="9BD3DD"/>
              </a:solidFill>
              <a:latin typeface="Bahnschrift Light" panose="020B0502040204020203" pitchFamily="34" charset="0"/>
            </a:endParaRPr>
          </a:p>
          <a:p>
            <a:pPr marL="89889" indent="-89889" defTabSz="995690">
              <a:spcBef>
                <a:spcPts val="926"/>
              </a:spcBef>
              <a:buFont typeface="Arial" pitchFamily="34" charset="0"/>
              <a:buChar char="•"/>
              <a:defRPr/>
            </a:pPr>
            <a:endParaRPr lang="cs-CZ" sz="900" dirty="0">
              <a:solidFill>
                <a:srgbClr val="9BD3DD"/>
              </a:solidFill>
              <a:latin typeface="Bahnschrift Light" panose="020B0502040204020203" pitchFamily="34" charset="0"/>
            </a:endParaRPr>
          </a:p>
        </p:txBody>
      </p:sp>
      <p:sp>
        <p:nvSpPr>
          <p:cNvPr id="32" name="Zástupný symbol pro text 13">
            <a:extLst>
              <a:ext uri="{FF2B5EF4-FFF2-40B4-BE49-F238E27FC236}">
                <a16:creationId xmlns:a16="http://schemas.microsoft.com/office/drawing/2014/main" id="{6EAB7D2C-2C0B-4DDE-8E47-0BD80901EEA8}"/>
              </a:ext>
            </a:extLst>
          </p:cNvPr>
          <p:cNvSpPr txBox="1">
            <a:spLocks/>
          </p:cNvSpPr>
          <p:nvPr/>
        </p:nvSpPr>
        <p:spPr>
          <a:xfrm>
            <a:off x="3470764" y="2714899"/>
            <a:ext cx="3090287" cy="6272147"/>
          </a:xfrm>
          <a:prstGeom prst="rect">
            <a:avLst/>
          </a:prstGeom>
        </p:spPr>
        <p:txBody>
          <a:bodyPr>
            <a:noAutofit/>
          </a:bodyPr>
          <a:lstStyle/>
          <a:p>
            <a:pPr marL="89889" indent="-89889">
              <a:spcBef>
                <a:spcPts val="600"/>
              </a:spcBef>
              <a:defRPr/>
            </a:pPr>
            <a:r>
              <a:rPr lang="cs-CZ" sz="900" dirty="0">
                <a:solidFill>
                  <a:srgbClr val="FFFFFF">
                    <a:lumMod val="50000"/>
                  </a:srgbClr>
                </a:solidFill>
                <a:latin typeface="Bahnschrift Light" panose="020B0502040204020203" pitchFamily="34" charset="0"/>
              </a:rPr>
              <a:t>Brno – RP Kaštanová </a:t>
            </a:r>
            <a:r>
              <a:rPr lang="cs-CZ" sz="900" dirty="0">
                <a:solidFill>
                  <a:srgbClr val="0093B2"/>
                </a:solidFill>
                <a:latin typeface="Bahnschrift Light" panose="020B0502040204020203" pitchFamily="34" charset="0"/>
                <a:hlinkClick r:id="rId8" action="ppaction://hlinksldjump"/>
              </a:rPr>
              <a:t>(21)</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Čestlice – Business Park Čestlice </a:t>
            </a:r>
            <a:r>
              <a:rPr lang="cs-CZ" sz="900" dirty="0">
                <a:solidFill>
                  <a:srgbClr val="0093B2"/>
                </a:solidFill>
                <a:latin typeface="Bahnschrift Light" panose="020B0502040204020203" pitchFamily="34" charset="0"/>
                <a:hlinkClick r:id="rId15" action="ppaction://hlinksldjump"/>
              </a:rPr>
              <a:t>(18)</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Havlíčkův Brod </a:t>
            </a:r>
            <a:r>
              <a:rPr lang="cs-CZ" sz="900" dirty="0">
                <a:solidFill>
                  <a:srgbClr val="A7A8AA">
                    <a:lumMod val="75000"/>
                  </a:srgbClr>
                </a:solidFill>
                <a:latin typeface="Bahnschrift Light" panose="020B0502040204020203" pitchFamily="34" charset="0"/>
                <a:hlinkClick r:id="rId15" action="ppaction://hlinksldjump"/>
              </a:rPr>
              <a:t>(</a:t>
            </a:r>
            <a:r>
              <a:rPr lang="cs-CZ" sz="900" dirty="0">
                <a:solidFill>
                  <a:srgbClr val="0093B2"/>
                </a:solidFill>
                <a:latin typeface="Bahnschrift Light" panose="020B0502040204020203" pitchFamily="34" charset="0"/>
                <a:hlinkClick r:id="rId15" action="ppaction://hlinksldjump"/>
              </a:rPr>
              <a:t>19)</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Krnov </a:t>
            </a:r>
            <a:r>
              <a:rPr lang="cs-CZ" sz="900" dirty="0">
                <a:solidFill>
                  <a:srgbClr val="0093B2"/>
                </a:solidFill>
                <a:latin typeface="Bahnschrift Light" panose="020B0502040204020203" pitchFamily="34" charset="0"/>
                <a:hlinkClick r:id="rId15" action="ppaction://hlinksldjump"/>
              </a:rPr>
              <a:t>(17)</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Milevsko </a:t>
            </a:r>
            <a:r>
              <a:rPr lang="cs-CZ" sz="900" dirty="0">
                <a:solidFill>
                  <a:srgbClr val="0093B2"/>
                </a:solidFill>
                <a:latin typeface="Bahnschrift Light" panose="020B0502040204020203" pitchFamily="34" charset="0"/>
                <a:hlinkClick r:id="rId13" action="ppaction://hlinksldjump"/>
              </a:rPr>
              <a:t>(14)</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Olomouc – Retail Park Haná </a:t>
            </a:r>
            <a:r>
              <a:rPr lang="cs-CZ" sz="900" dirty="0">
                <a:solidFill>
                  <a:srgbClr val="0093B2"/>
                </a:solidFill>
                <a:latin typeface="Bahnschrift Light" panose="020B0502040204020203" pitchFamily="34" charset="0"/>
                <a:hlinkClick r:id="rId10" action="ppaction://hlinksldjump"/>
              </a:rPr>
              <a:t>(4)</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Pardubice – </a:t>
            </a:r>
            <a:r>
              <a:rPr lang="cs-CZ" sz="900" dirty="0" err="1">
                <a:solidFill>
                  <a:srgbClr val="A7A8AA">
                    <a:lumMod val="75000"/>
                  </a:srgbClr>
                </a:solidFill>
                <a:latin typeface="Bahnschrift Light" panose="020B0502040204020203" pitchFamily="34" charset="0"/>
              </a:rPr>
              <a:t>Fáblovka</a:t>
            </a:r>
            <a:r>
              <a:rPr lang="cs-CZ" sz="900" dirty="0">
                <a:solidFill>
                  <a:srgbClr val="A7A8AA">
                    <a:lumMod val="75000"/>
                  </a:srgbClr>
                </a:solidFill>
                <a:latin typeface="Bahnschrift Light" panose="020B0502040204020203" pitchFamily="34" charset="0"/>
              </a:rPr>
              <a:t> II </a:t>
            </a:r>
            <a:r>
              <a:rPr lang="cs-CZ" sz="900" dirty="0">
                <a:solidFill>
                  <a:srgbClr val="0093B2"/>
                </a:solidFill>
                <a:latin typeface="Bahnschrift Light" panose="020B0502040204020203" pitchFamily="34" charset="0"/>
                <a:hlinkClick r:id="rId13" action="ppaction://hlinksldjump"/>
              </a:rPr>
              <a:t>(16)     </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Plzeň – Berounka Park Plzeň </a:t>
            </a:r>
            <a:r>
              <a:rPr lang="cs-CZ" sz="900" dirty="0">
                <a:solidFill>
                  <a:srgbClr val="0093B2"/>
                </a:solidFill>
                <a:latin typeface="Bahnschrift Light" panose="020B0502040204020203" pitchFamily="34" charset="0"/>
                <a:hlinkClick r:id="rId8" action="ppaction://hlinksldjump"/>
              </a:rPr>
              <a:t>(22)</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Přerov </a:t>
            </a:r>
            <a:r>
              <a:rPr lang="cs-CZ" sz="900" dirty="0">
                <a:solidFill>
                  <a:srgbClr val="0093B2"/>
                </a:solidFill>
                <a:latin typeface="Bahnschrift Light" panose="020B0502040204020203" pitchFamily="34" charset="0"/>
                <a:hlinkClick r:id="rId5" action="ppaction://hlinksldjump"/>
              </a:rPr>
              <a:t>(9)</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Tábor – K.O.K. </a:t>
            </a:r>
            <a:r>
              <a:rPr lang="cs-CZ" sz="900" dirty="0">
                <a:solidFill>
                  <a:srgbClr val="0093B2"/>
                </a:solidFill>
                <a:latin typeface="Bahnschrift Light" panose="020B0502040204020203" pitchFamily="34" charset="0"/>
                <a:hlinkClick r:id="rId6" action="ppaction://hlinksldjump"/>
              </a:rPr>
              <a:t>(6)</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Tábor – OC Tábor </a:t>
            </a:r>
            <a:r>
              <a:rPr lang="cs-CZ" sz="900" dirty="0">
                <a:solidFill>
                  <a:srgbClr val="0093B2"/>
                </a:solidFill>
                <a:latin typeface="Bahnschrift Light" panose="020B0502040204020203" pitchFamily="34" charset="0"/>
                <a:hlinkClick r:id="rId12" action="ppaction://hlinksldjump"/>
              </a:rPr>
              <a:t>(</a:t>
            </a:r>
            <a:r>
              <a:rPr lang="cs-CZ" sz="900" dirty="0">
                <a:solidFill>
                  <a:srgbClr val="0093B2"/>
                </a:solidFill>
                <a:latin typeface="Bahnschrift Light" panose="020B0502040204020203" pitchFamily="34" charset="0"/>
                <a:hlinkClick r:id="rId14" action="ppaction://hlinksldjump"/>
              </a:rPr>
              <a:t>31</a:t>
            </a:r>
            <a:r>
              <a:rPr lang="cs-CZ" sz="900" dirty="0">
                <a:solidFill>
                  <a:srgbClr val="0093B2"/>
                </a:solidFill>
                <a:latin typeface="Bahnschrift Light" panose="020B0502040204020203" pitchFamily="34" charset="0"/>
                <a:hlinkClick r:id="rId12" action="ppaction://hlinksldjump"/>
              </a:rPr>
              <a:t>)</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A7A8AA">
                    <a:lumMod val="75000"/>
                  </a:srgbClr>
                </a:solidFill>
                <a:latin typeface="Bahnschrift Light" panose="020B0502040204020203" pitchFamily="34" charset="0"/>
              </a:rPr>
              <a:t>Teplice - Albert hypermarket </a:t>
            </a:r>
            <a:r>
              <a:rPr lang="cs-CZ" sz="900" dirty="0">
                <a:solidFill>
                  <a:srgbClr val="0093B2"/>
                </a:solidFill>
                <a:latin typeface="Bahnschrift Light" panose="020B0502040204020203" pitchFamily="34" charset="0"/>
                <a:hlinkClick r:id="rId11" action="ppaction://hlinksldjump"/>
              </a:rPr>
              <a:t>(</a:t>
            </a:r>
            <a:r>
              <a:rPr lang="cs-CZ" sz="900" dirty="0">
                <a:solidFill>
                  <a:srgbClr val="0093B2"/>
                </a:solidFill>
                <a:latin typeface="Bahnschrift Light" panose="020B0502040204020203" pitchFamily="34" charset="0"/>
                <a:hlinkClick r:id="rId12" action="ppaction://hlinksldjump"/>
              </a:rPr>
              <a:t>33</a:t>
            </a:r>
            <a:r>
              <a:rPr lang="cs-CZ" sz="900" dirty="0">
                <a:solidFill>
                  <a:srgbClr val="0093B2"/>
                </a:solidFill>
                <a:latin typeface="Bahnschrift Light" panose="020B0502040204020203" pitchFamily="34" charset="0"/>
                <a:hlinkClick r:id="rId11" action="ppaction://hlinksldjump"/>
              </a:rPr>
              <a:t>)</a:t>
            </a:r>
            <a:endParaRPr lang="cs-CZ" sz="900" dirty="0">
              <a:solidFill>
                <a:srgbClr val="0093B2"/>
              </a:solidFill>
              <a:latin typeface="Bahnschrift Light" panose="020B0502040204020203" pitchFamily="34" charset="0"/>
            </a:endParaRPr>
          </a:p>
          <a:p>
            <a:pPr marL="89889" indent="-89889">
              <a:spcBef>
                <a:spcPts val="600"/>
              </a:spcBef>
              <a:defRPr/>
            </a:pPr>
            <a:r>
              <a:rPr lang="cs-CZ" sz="900" dirty="0">
                <a:solidFill>
                  <a:srgbClr val="FFFFFF">
                    <a:lumMod val="50000"/>
                  </a:srgbClr>
                </a:solidFill>
                <a:latin typeface="Bahnschrift Light" panose="020B0502040204020203" pitchFamily="34" charset="0"/>
              </a:rPr>
              <a:t>Vysoké Mýto </a:t>
            </a:r>
            <a:r>
              <a:rPr lang="cs-CZ" sz="900" dirty="0">
                <a:solidFill>
                  <a:srgbClr val="0093B2"/>
                </a:solidFill>
                <a:latin typeface="Bahnschrift Light" panose="020B0502040204020203" pitchFamily="34" charset="0"/>
                <a:hlinkClick r:id="rId14" action="ppaction://hlinksldjump"/>
              </a:rPr>
              <a:t>(30)</a:t>
            </a:r>
            <a:endParaRPr lang="cs-CZ" sz="900" dirty="0">
              <a:solidFill>
                <a:srgbClr val="0093B2"/>
              </a:solidFill>
              <a:latin typeface="Bahnschrift Light" panose="020B0502040204020203" pitchFamily="34" charset="0"/>
            </a:endParaRPr>
          </a:p>
          <a:p>
            <a:pPr marL="89889" indent="-89889">
              <a:spcBef>
                <a:spcPts val="600"/>
              </a:spcBef>
              <a:defRPr/>
            </a:pPr>
            <a:endParaRPr lang="cs-CZ" sz="900" dirty="0">
              <a:solidFill>
                <a:srgbClr val="0093B2"/>
              </a:solidFill>
              <a:latin typeface="Bahnschrift Light" panose="020B0502040204020203" pitchFamily="34" charset="0"/>
            </a:endParaRPr>
          </a:p>
          <a:p>
            <a:pPr marL="89889" indent="-89889">
              <a:spcBef>
                <a:spcPts val="600"/>
              </a:spcBef>
              <a:defRPr/>
            </a:pPr>
            <a:endParaRPr lang="cs-CZ" sz="900" dirty="0">
              <a:solidFill>
                <a:srgbClr val="0093B2"/>
              </a:solidFill>
              <a:latin typeface="Bahnschrift Light" panose="020B0502040204020203" pitchFamily="34" charset="0"/>
            </a:endParaRPr>
          </a:p>
          <a:p>
            <a:pPr marL="89889" indent="-89889">
              <a:spcBef>
                <a:spcPts val="600"/>
              </a:spcBef>
              <a:defRPr/>
            </a:pPr>
            <a:endParaRPr lang="cs-CZ" sz="900" dirty="0">
              <a:solidFill>
                <a:srgbClr val="0093B2"/>
              </a:solidFill>
              <a:latin typeface="Bahnschrift Light" panose="020B0502040204020203" pitchFamily="34" charset="0"/>
            </a:endParaRPr>
          </a:p>
          <a:p>
            <a:pPr marL="89889" indent="-89889">
              <a:lnSpc>
                <a:spcPct val="90000"/>
              </a:lnSpc>
              <a:spcBef>
                <a:spcPts val="926"/>
              </a:spcBef>
              <a:defRPr/>
            </a:pPr>
            <a:endParaRPr lang="cs-CZ" sz="900" dirty="0">
              <a:solidFill>
                <a:srgbClr val="9BD3DD"/>
              </a:solidFill>
              <a:latin typeface="Bahnschrift Light" panose="020B0502040204020203" pitchFamily="34" charset="0"/>
            </a:endParaRPr>
          </a:p>
          <a:p>
            <a:pPr marL="89889" indent="-89889">
              <a:lnSpc>
                <a:spcPct val="90000"/>
              </a:lnSpc>
              <a:spcBef>
                <a:spcPts val="926"/>
              </a:spcBef>
              <a:defRPr/>
            </a:pPr>
            <a:endParaRPr lang="cs-CZ" sz="900" dirty="0">
              <a:solidFill>
                <a:srgbClr val="9BD3DD"/>
              </a:solidFill>
              <a:latin typeface="Bahnschrift Light" panose="020B0502040204020203" pitchFamily="34" charset="0"/>
            </a:endParaRPr>
          </a:p>
          <a:p>
            <a:pPr marL="89889" indent="-89889" defTabSz="995690">
              <a:lnSpc>
                <a:spcPct val="80000"/>
              </a:lnSpc>
              <a:spcBef>
                <a:spcPts val="926"/>
              </a:spcBef>
              <a:defRPr/>
            </a:pPr>
            <a:endParaRPr lang="cs-CZ" sz="900" dirty="0">
              <a:solidFill>
                <a:srgbClr val="9BD3DD"/>
              </a:solidFill>
              <a:latin typeface="Bahnschrift Light" panose="020B0502040204020203" pitchFamily="34" charset="0"/>
            </a:endParaRPr>
          </a:p>
          <a:p>
            <a:pPr marL="89889" indent="-89889" defTabSz="995690">
              <a:spcBef>
                <a:spcPts val="926"/>
              </a:spcBef>
              <a:buFont typeface="Arial" pitchFamily="34" charset="0"/>
              <a:buChar char="•"/>
              <a:defRPr/>
            </a:pPr>
            <a:endParaRPr lang="cs-CZ" sz="900" dirty="0">
              <a:solidFill>
                <a:srgbClr val="9BD3DD"/>
              </a:solidFill>
              <a:latin typeface="Bahnschrift Light" panose="020B0502040204020203" pitchFamily="34" charset="0"/>
            </a:endParaRPr>
          </a:p>
        </p:txBody>
      </p:sp>
      <p:sp>
        <p:nvSpPr>
          <p:cNvPr id="33" name="TextBox 32">
            <a:extLst>
              <a:ext uri="{FF2B5EF4-FFF2-40B4-BE49-F238E27FC236}">
                <a16:creationId xmlns:a16="http://schemas.microsoft.com/office/drawing/2014/main" id="{209A2266-B0B5-4C08-A0EC-A71F615CBA5B}"/>
              </a:ext>
            </a:extLst>
          </p:cNvPr>
          <p:cNvSpPr txBox="1"/>
          <p:nvPr/>
        </p:nvSpPr>
        <p:spPr>
          <a:xfrm>
            <a:off x="550049" y="1825677"/>
            <a:ext cx="4958173" cy="461665"/>
          </a:xfrm>
          <a:prstGeom prst="rect">
            <a:avLst/>
          </a:prstGeom>
          <a:noFill/>
        </p:spPr>
        <p:txBody>
          <a:bodyPr wrap="square" rtlCol="0">
            <a:spAutoFit/>
          </a:bodyPr>
          <a:lstStyle/>
          <a:p>
            <a:r>
              <a:rPr lang="cs-CZ" sz="1200" dirty="0">
                <a:solidFill>
                  <a:schemeClr val="bg1">
                    <a:lumMod val="50000"/>
                  </a:schemeClr>
                </a:solidFill>
                <a:latin typeface="Bahnschrift" panose="020B0502040204020203" pitchFamily="34" charset="0"/>
              </a:rPr>
              <a:t>ČASOVÁNÍ PROJEKTŮ | PROJECT  TIMELINE</a:t>
            </a:r>
          </a:p>
          <a:p>
            <a:endParaRPr lang="cs-CZ" sz="1200" dirty="0">
              <a:solidFill>
                <a:schemeClr val="bg1">
                  <a:lumMod val="50000"/>
                </a:schemeClr>
              </a:solidFill>
              <a:latin typeface="Gotham Bold" pitchFamily="50" charset="0"/>
            </a:endParaRPr>
          </a:p>
        </p:txBody>
      </p:sp>
      <p:sp>
        <p:nvSpPr>
          <p:cNvPr id="44" name="Freeform: Shape 43">
            <a:extLst>
              <a:ext uri="{FF2B5EF4-FFF2-40B4-BE49-F238E27FC236}">
                <a16:creationId xmlns:a16="http://schemas.microsoft.com/office/drawing/2014/main" id="{9190EEC8-B9A1-49D5-8A24-48ABF22ACA6D}"/>
              </a:ext>
            </a:extLst>
          </p:cNvPr>
          <p:cNvSpPr/>
          <p:nvPr/>
        </p:nvSpPr>
        <p:spPr>
          <a:xfrm>
            <a:off x="203959" y="2382772"/>
            <a:ext cx="3184917" cy="249356"/>
          </a:xfrm>
          <a:custGeom>
            <a:avLst/>
            <a:gdLst>
              <a:gd name="connsiteX0" fmla="*/ 2300870 w 3394850"/>
              <a:gd name="connsiteY0" fmla="*/ 0 h 249356"/>
              <a:gd name="connsiteX1" fmla="*/ 2956214 w 3394850"/>
              <a:gd name="connsiteY1" fmla="*/ 0 h 249356"/>
              <a:gd name="connsiteX2" fmla="*/ 3262990 w 3394850"/>
              <a:gd name="connsiteY2" fmla="*/ 0 h 249356"/>
              <a:gd name="connsiteX3" fmla="*/ 3394850 w 3394850"/>
              <a:gd name="connsiteY3" fmla="*/ 0 h 249356"/>
              <a:gd name="connsiteX4" fmla="*/ 3262990 w 3394850"/>
              <a:gd name="connsiteY4" fmla="*/ 249356 h 249356"/>
              <a:gd name="connsiteX5" fmla="*/ 2956214 w 3394850"/>
              <a:gd name="connsiteY5" fmla="*/ 249356 h 249356"/>
              <a:gd name="connsiteX6" fmla="*/ 2300870 w 3394850"/>
              <a:gd name="connsiteY6" fmla="*/ 249356 h 249356"/>
              <a:gd name="connsiteX7" fmla="*/ 0 w 3394850"/>
              <a:gd name="connsiteY7" fmla="*/ 0 h 249356"/>
              <a:gd name="connsiteX8" fmla="*/ 2300869 w 3394850"/>
              <a:gd name="connsiteY8" fmla="*/ 0 h 249356"/>
              <a:gd name="connsiteX9" fmla="*/ 2300869 w 3394850"/>
              <a:gd name="connsiteY9" fmla="*/ 249356 h 249356"/>
              <a:gd name="connsiteX10" fmla="*/ 0 w 3394850"/>
              <a:gd name="connsiteY10" fmla="*/ 249356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4850" h="249356">
                <a:moveTo>
                  <a:pt x="2300870" y="0"/>
                </a:moveTo>
                <a:lnTo>
                  <a:pt x="2956214" y="0"/>
                </a:lnTo>
                <a:lnTo>
                  <a:pt x="3262990" y="0"/>
                </a:lnTo>
                <a:lnTo>
                  <a:pt x="3394850" y="0"/>
                </a:lnTo>
                <a:lnTo>
                  <a:pt x="3262990" y="249356"/>
                </a:lnTo>
                <a:lnTo>
                  <a:pt x="2956214" y="249356"/>
                </a:lnTo>
                <a:lnTo>
                  <a:pt x="2300870" y="249356"/>
                </a:lnTo>
                <a:close/>
                <a:moveTo>
                  <a:pt x="0" y="0"/>
                </a:moveTo>
                <a:lnTo>
                  <a:pt x="2300869" y="0"/>
                </a:lnTo>
                <a:lnTo>
                  <a:pt x="2300869" y="249356"/>
                </a:lnTo>
                <a:lnTo>
                  <a:pt x="0" y="249356"/>
                </a:lnTo>
                <a:close/>
              </a:path>
            </a:pathLst>
          </a:custGeom>
          <a:solidFill>
            <a:srgbClr val="55B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symbol pro text 7">
            <a:extLst>
              <a:ext uri="{FF2B5EF4-FFF2-40B4-BE49-F238E27FC236}">
                <a16:creationId xmlns:a16="http://schemas.microsoft.com/office/drawing/2014/main" id="{025A0E3B-D8E0-469F-92F5-D09DC3C4A2B2}"/>
              </a:ext>
            </a:extLst>
          </p:cNvPr>
          <p:cNvSpPr txBox="1">
            <a:spLocks/>
          </p:cNvSpPr>
          <p:nvPr/>
        </p:nvSpPr>
        <p:spPr>
          <a:xfrm>
            <a:off x="203959" y="2382850"/>
            <a:ext cx="3501265" cy="252000"/>
          </a:xfrm>
          <a:prstGeom prst="rect">
            <a:avLst/>
          </a:prstGeom>
          <a:noFill/>
        </p:spPr>
        <p:txBody>
          <a:bodyPr/>
          <a:lstStyle/>
          <a:p>
            <a:pPr marL="89889" lvl="0" indent="-89889" defTabSz="995690">
              <a:spcBef>
                <a:spcPts val="926"/>
              </a:spcBef>
              <a:defRPr/>
            </a:pPr>
            <a:r>
              <a:rPr kumimoji="0" lang="cs-CZ" sz="1200" b="0" i="0" u="none" strike="noStrike" kern="0" cap="none" spc="0" normalizeH="0" baseline="0" noProof="0" dirty="0">
                <a:ln>
                  <a:noFill/>
                </a:ln>
                <a:solidFill>
                  <a:schemeClr val="bg1"/>
                </a:solidFill>
                <a:effectLst/>
                <a:uLnTx/>
                <a:uFillTx/>
                <a:latin typeface="Bahnschrift" panose="020B0502040204020203" pitchFamily="34" charset="0"/>
              </a:rPr>
              <a:t>              IHNED / 2021  | </a:t>
            </a:r>
            <a:r>
              <a:rPr lang="cs-CZ" sz="1200" kern="0" dirty="0">
                <a:solidFill>
                  <a:schemeClr val="bg1"/>
                </a:solidFill>
                <a:latin typeface="Bahnschrift" panose="020B0502040204020203" pitchFamily="34" charset="0"/>
              </a:rPr>
              <a:t>IMMEDIATELY / 2021</a:t>
            </a:r>
            <a:endParaRPr kumimoji="0" lang="en-US" sz="1200" b="0" i="0" u="none" strike="noStrike" kern="0" cap="none" spc="0" normalizeH="0" baseline="0" noProof="0" dirty="0">
              <a:ln>
                <a:noFill/>
              </a:ln>
              <a:solidFill>
                <a:schemeClr val="bg1"/>
              </a:solidFill>
              <a:effectLst/>
              <a:uLnTx/>
              <a:uFillTx/>
              <a:latin typeface="Gotham Book" pitchFamily="50" charset="0"/>
            </a:endParaRPr>
          </a:p>
        </p:txBody>
      </p:sp>
      <p:sp>
        <p:nvSpPr>
          <p:cNvPr id="11" name="Text Placeholder 1">
            <a:extLst>
              <a:ext uri="{FF2B5EF4-FFF2-40B4-BE49-F238E27FC236}">
                <a16:creationId xmlns:a16="http://schemas.microsoft.com/office/drawing/2014/main" id="{4831CBD5-8609-4BE3-B6A5-2E1302E10E9A}"/>
              </a:ext>
            </a:extLst>
          </p:cNvPr>
          <p:cNvSpPr txBox="1">
            <a:spLocks/>
          </p:cNvSpPr>
          <p:nvPr/>
        </p:nvSpPr>
        <p:spPr>
          <a:xfrm>
            <a:off x="-129686" y="9196319"/>
            <a:ext cx="6857999" cy="409431"/>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Gotham Bold" pitchFamily="50" charset="0"/>
              </a:rPr>
              <a:t>JIŘÍ KRISTEK</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Gotham Book" pitchFamily="50" charset="0"/>
                <a:hlinkClick r:id="rId16"/>
              </a:rPr>
              <a:t>jiri.kristek</a:t>
            </a:r>
            <a:r>
              <a:rPr lang="nl-NL" sz="800" dirty="0">
                <a:solidFill>
                  <a:srgbClr val="A7A8AA">
                    <a:lumMod val="75000"/>
                  </a:srgbClr>
                </a:solidFill>
                <a:latin typeface="Gotham Book" pitchFamily="50" charset="0"/>
                <a:hlinkClick r:id="rId16"/>
              </a:rPr>
              <a:t>@cushwake.com</a:t>
            </a:r>
            <a:endParaRPr lang="cs-CZ" sz="800" dirty="0">
              <a:solidFill>
                <a:srgbClr val="A7A8AA">
                  <a:lumMod val="75000"/>
                </a:srgbClr>
              </a:solidFill>
              <a:latin typeface="Gotham Book" pitchFamily="50" charset="0"/>
            </a:endParaRP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ld" pitchFamily="50"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hlinkClick r:id="rId17"/>
              </a:rPr>
              <a:t>martin.kubin@cushwake.com </a:t>
            </a:r>
            <a:r>
              <a:rPr lang="cs-CZ" sz="800" dirty="0">
                <a:solidFill>
                  <a:srgbClr val="A7A8AA">
                    <a:lumMod val="75000"/>
                  </a:srgbClr>
                </a:solidFill>
                <a:latin typeface="Gotham Book" pitchFamily="50" charset="0"/>
              </a:rPr>
              <a:t>	</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ld" pitchFamily="50" charset="0"/>
              </a:rPr>
              <a:t>GABRIELA ŠUSTEROVÁ </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+420 737 203 924 </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hlinkClick r:id="rId18"/>
              </a:rPr>
              <a:t>gabriela.susterova@cushwake.com</a:t>
            </a:r>
            <a:endParaRPr lang="nl-NL" sz="800" u="sng" dirty="0">
              <a:solidFill>
                <a:srgbClr val="A7A8AA">
                  <a:lumMod val="75000"/>
                </a:srgbClr>
              </a:solidFill>
              <a:latin typeface="Gotham Book" pitchFamily="50" charset="0"/>
            </a:endParaRPr>
          </a:p>
        </p:txBody>
      </p:sp>
      <p:sp>
        <p:nvSpPr>
          <p:cNvPr id="45" name="Freeform: Shape 44">
            <a:extLst>
              <a:ext uri="{FF2B5EF4-FFF2-40B4-BE49-F238E27FC236}">
                <a16:creationId xmlns:a16="http://schemas.microsoft.com/office/drawing/2014/main" id="{C1D32EEA-D51D-4E7D-8CA3-ABEE6B7ED276}"/>
              </a:ext>
            </a:extLst>
          </p:cNvPr>
          <p:cNvSpPr/>
          <p:nvPr/>
        </p:nvSpPr>
        <p:spPr>
          <a:xfrm flipH="1" flipV="1">
            <a:off x="3463150" y="2382772"/>
            <a:ext cx="3190889" cy="249356"/>
          </a:xfrm>
          <a:custGeom>
            <a:avLst/>
            <a:gdLst>
              <a:gd name="connsiteX0" fmla="*/ 2300870 w 3394850"/>
              <a:gd name="connsiteY0" fmla="*/ 0 h 249356"/>
              <a:gd name="connsiteX1" fmla="*/ 2956214 w 3394850"/>
              <a:gd name="connsiteY1" fmla="*/ 0 h 249356"/>
              <a:gd name="connsiteX2" fmla="*/ 3262990 w 3394850"/>
              <a:gd name="connsiteY2" fmla="*/ 0 h 249356"/>
              <a:gd name="connsiteX3" fmla="*/ 3394850 w 3394850"/>
              <a:gd name="connsiteY3" fmla="*/ 0 h 249356"/>
              <a:gd name="connsiteX4" fmla="*/ 3262990 w 3394850"/>
              <a:gd name="connsiteY4" fmla="*/ 249356 h 249356"/>
              <a:gd name="connsiteX5" fmla="*/ 2956214 w 3394850"/>
              <a:gd name="connsiteY5" fmla="*/ 249356 h 249356"/>
              <a:gd name="connsiteX6" fmla="*/ 2300870 w 3394850"/>
              <a:gd name="connsiteY6" fmla="*/ 249356 h 249356"/>
              <a:gd name="connsiteX7" fmla="*/ 0 w 3394850"/>
              <a:gd name="connsiteY7" fmla="*/ 0 h 249356"/>
              <a:gd name="connsiteX8" fmla="*/ 2300869 w 3394850"/>
              <a:gd name="connsiteY8" fmla="*/ 0 h 249356"/>
              <a:gd name="connsiteX9" fmla="*/ 2300869 w 3394850"/>
              <a:gd name="connsiteY9" fmla="*/ 249356 h 249356"/>
              <a:gd name="connsiteX10" fmla="*/ 0 w 3394850"/>
              <a:gd name="connsiteY10" fmla="*/ 249356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4850" h="249356">
                <a:moveTo>
                  <a:pt x="2300870" y="0"/>
                </a:moveTo>
                <a:lnTo>
                  <a:pt x="2956214" y="0"/>
                </a:lnTo>
                <a:lnTo>
                  <a:pt x="3262990" y="0"/>
                </a:lnTo>
                <a:lnTo>
                  <a:pt x="3394850" y="0"/>
                </a:lnTo>
                <a:lnTo>
                  <a:pt x="3262990" y="249356"/>
                </a:lnTo>
                <a:lnTo>
                  <a:pt x="2956214" y="249356"/>
                </a:lnTo>
                <a:lnTo>
                  <a:pt x="2300870" y="249356"/>
                </a:lnTo>
                <a:close/>
                <a:moveTo>
                  <a:pt x="0" y="0"/>
                </a:moveTo>
                <a:lnTo>
                  <a:pt x="2300869" y="0"/>
                </a:lnTo>
                <a:lnTo>
                  <a:pt x="2300869" y="249356"/>
                </a:lnTo>
                <a:lnTo>
                  <a:pt x="0" y="249356"/>
                </a:lnTo>
                <a:close/>
              </a:path>
            </a:pathLst>
          </a:custGeom>
          <a:solidFill>
            <a:srgbClr val="55B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Zástupný symbol pro text 7">
            <a:extLst>
              <a:ext uri="{FF2B5EF4-FFF2-40B4-BE49-F238E27FC236}">
                <a16:creationId xmlns:a16="http://schemas.microsoft.com/office/drawing/2014/main" id="{8BB5432A-D56D-472F-B843-DEE632AFABD4}"/>
              </a:ext>
            </a:extLst>
          </p:cNvPr>
          <p:cNvSpPr txBox="1">
            <a:spLocks/>
          </p:cNvSpPr>
          <p:nvPr/>
        </p:nvSpPr>
        <p:spPr>
          <a:xfrm>
            <a:off x="2733194" y="2384224"/>
            <a:ext cx="3388428" cy="252000"/>
          </a:xfrm>
          <a:prstGeom prst="rect">
            <a:avLst/>
          </a:prstGeom>
          <a:noFill/>
        </p:spPr>
        <p:txBody>
          <a:bodyPr/>
          <a:lstStyle/>
          <a:p>
            <a:pPr marL="89889" lvl="0" indent="-89889" defTabSz="995690">
              <a:spcBef>
                <a:spcPts val="926"/>
              </a:spcBef>
              <a:defRPr/>
            </a:pPr>
            <a:r>
              <a:rPr kumimoji="0" lang="cs-CZ" sz="1200" b="0" i="0" u="none" strike="noStrike" kern="0" cap="none" spc="0" normalizeH="0" baseline="0" noProof="0" dirty="0">
                <a:ln>
                  <a:noFill/>
                </a:ln>
                <a:solidFill>
                  <a:schemeClr val="bg1"/>
                </a:solidFill>
                <a:effectLst/>
                <a:uLnTx/>
                <a:uFillTx/>
                <a:latin typeface="Bahnschrift" panose="020B0502040204020203" pitchFamily="34" charset="0"/>
              </a:rPr>
              <a:t>             </a:t>
            </a:r>
            <a:r>
              <a:rPr lang="cs-CZ" sz="1200" kern="0" dirty="0">
                <a:solidFill>
                  <a:schemeClr val="bg1"/>
                </a:solidFill>
                <a:latin typeface="Bahnschrift" panose="020B0502040204020203" pitchFamily="34" charset="0"/>
              </a:rPr>
              <a:t>                   OD 2022 / 2023  |  FROM </a:t>
            </a:r>
            <a:r>
              <a:rPr kumimoji="0" lang="cs-CZ" sz="1200" b="0" i="0" u="none" strike="noStrike" kern="0" cap="none" spc="0" normalizeH="0" baseline="0" noProof="0" dirty="0">
                <a:ln>
                  <a:noFill/>
                </a:ln>
                <a:solidFill>
                  <a:schemeClr val="bg1"/>
                </a:solidFill>
                <a:effectLst/>
                <a:uLnTx/>
                <a:uFillTx/>
                <a:latin typeface="Bahnschrift" panose="020B0502040204020203" pitchFamily="34" charset="0"/>
              </a:rPr>
              <a:t>2022 / 2023</a:t>
            </a:r>
            <a:endParaRPr kumimoji="0" lang="en-US" sz="1200" b="0" i="0" u="none" strike="noStrike" kern="0" cap="none" spc="0" normalizeH="0" baseline="0" noProof="0" dirty="0">
              <a:ln>
                <a:noFill/>
              </a:ln>
              <a:solidFill>
                <a:schemeClr val="bg1"/>
              </a:solidFill>
              <a:effectLst/>
              <a:uLnTx/>
              <a:uFillTx/>
              <a:latin typeface="Bahnschrift" panose="020B0502040204020203" pitchFamily="34" charset="0"/>
            </a:endParaRPr>
          </a:p>
        </p:txBody>
      </p:sp>
      <p:sp>
        <p:nvSpPr>
          <p:cNvPr id="18" name="Freeform: Shape 17">
            <a:extLst>
              <a:ext uri="{FF2B5EF4-FFF2-40B4-BE49-F238E27FC236}">
                <a16:creationId xmlns:a16="http://schemas.microsoft.com/office/drawing/2014/main" id="{B1250173-F9C0-4112-BDB5-858BBB08E3C4}"/>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6869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153">
            <a:extLst>
              <a:ext uri="{FF2B5EF4-FFF2-40B4-BE49-F238E27FC236}">
                <a16:creationId xmlns:a16="http://schemas.microsoft.com/office/drawing/2014/main" id="{C871E2E6-A9ED-4CC1-A2BA-6E40D37A10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68" y="1378280"/>
            <a:ext cx="6866967" cy="8527720"/>
          </a:xfrm>
          <a:prstGeom prst="rect">
            <a:avLst/>
          </a:prstGeom>
        </p:spPr>
      </p:pic>
      <p:sp>
        <p:nvSpPr>
          <p:cNvPr id="43" name="Rectangle 42">
            <a:extLst>
              <a:ext uri="{FF2B5EF4-FFF2-40B4-BE49-F238E27FC236}">
                <a16:creationId xmlns:a16="http://schemas.microsoft.com/office/drawing/2014/main" id="{E27542AD-8970-44A7-889F-9F9FE7156E80}"/>
              </a:ext>
            </a:extLst>
          </p:cNvPr>
          <p:cNvSpPr/>
          <p:nvPr/>
        </p:nvSpPr>
        <p:spPr>
          <a:xfrm>
            <a:off x="203960" y="1528645"/>
            <a:ext cx="6450080" cy="8225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2" name="Picture 41" descr="A group of people standing in a room&#10;&#10;Description automatically generated" hidden="1">
            <a:extLst>
              <a:ext uri="{FF2B5EF4-FFF2-40B4-BE49-F238E27FC236}">
                <a16:creationId xmlns:a16="http://schemas.microsoft.com/office/drawing/2014/main" id="{205382FF-D421-4FC6-9D15-B298C527AC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502" r="9728"/>
          <a:stretch/>
        </p:blipFill>
        <p:spPr>
          <a:xfrm>
            <a:off x="-8967" y="1387697"/>
            <a:ext cx="6866967" cy="8518303"/>
          </a:xfrm>
          <a:prstGeom prst="rect">
            <a:avLst/>
          </a:prstGeom>
        </p:spPr>
      </p:pic>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3960" y="8890465"/>
            <a:ext cx="6450080" cy="813075"/>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9" y="450180"/>
            <a:ext cx="2844800"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NÁKUPNÍ PARKY</a:t>
            </a:r>
          </a:p>
          <a:p>
            <a:r>
              <a:rPr lang="cs-CZ" dirty="0">
                <a:solidFill>
                  <a:schemeClr val="bg1"/>
                </a:solidFill>
                <a:latin typeface="Bahnschrift SemiBold" panose="020B0502040204020203" pitchFamily="34" charset="0"/>
              </a:rPr>
              <a:t>RETAIL PARKS</a:t>
            </a:r>
          </a:p>
        </p:txBody>
      </p:sp>
      <p:sp>
        <p:nvSpPr>
          <p:cNvPr id="33" name="TextBox 32">
            <a:extLst>
              <a:ext uri="{FF2B5EF4-FFF2-40B4-BE49-F238E27FC236}">
                <a16:creationId xmlns:a16="http://schemas.microsoft.com/office/drawing/2014/main" id="{209A2266-B0B5-4C08-A0EC-A71F615CBA5B}"/>
              </a:ext>
            </a:extLst>
          </p:cNvPr>
          <p:cNvSpPr txBox="1"/>
          <p:nvPr/>
        </p:nvSpPr>
        <p:spPr>
          <a:xfrm>
            <a:off x="1572215" y="2426339"/>
            <a:ext cx="3713571" cy="461665"/>
          </a:xfrm>
          <a:prstGeom prst="rect">
            <a:avLst/>
          </a:prstGeom>
          <a:noFill/>
        </p:spPr>
        <p:txBody>
          <a:bodyPr wrap="square" rtlCol="0">
            <a:spAutoFit/>
          </a:bodyPr>
          <a:lstStyle/>
          <a:p>
            <a:r>
              <a:rPr lang="cs-CZ" sz="1200" dirty="0">
                <a:solidFill>
                  <a:schemeClr val="bg1">
                    <a:lumMod val="50000"/>
                  </a:schemeClr>
                </a:solidFill>
                <a:latin typeface="Bahnschrift SemiBold" panose="020B0502040204020203" pitchFamily="34" charset="0"/>
              </a:rPr>
              <a:t>42 PROJEKTŮ K DISPOZICI | 42 PROJECT AVAILABLE</a:t>
            </a:r>
          </a:p>
          <a:p>
            <a:endParaRPr lang="cs-CZ" sz="1200" dirty="0">
              <a:solidFill>
                <a:schemeClr val="bg1">
                  <a:lumMod val="50000"/>
                </a:schemeClr>
              </a:solidFill>
              <a:latin typeface="Bahnschrift SemiBold" panose="020B0502040204020203" pitchFamily="34" charset="0"/>
            </a:endParaRPr>
          </a:p>
        </p:txBody>
      </p:sp>
      <p:sp>
        <p:nvSpPr>
          <p:cNvPr id="11" name="Text Placeholder 1">
            <a:extLst>
              <a:ext uri="{FF2B5EF4-FFF2-40B4-BE49-F238E27FC236}">
                <a16:creationId xmlns:a16="http://schemas.microsoft.com/office/drawing/2014/main" id="{4831CBD5-8609-4BE3-B6A5-2E1302E10E9A}"/>
              </a:ext>
            </a:extLst>
          </p:cNvPr>
          <p:cNvSpPr txBox="1">
            <a:spLocks/>
          </p:cNvSpPr>
          <p:nvPr/>
        </p:nvSpPr>
        <p:spPr>
          <a:xfrm>
            <a:off x="-129686" y="9196319"/>
            <a:ext cx="6857999" cy="409431"/>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JIŘÍ KRISTEK</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Gotham Book" pitchFamily="50" charset="0"/>
                <a:hlinkClick r:id="rId6"/>
              </a:rPr>
              <a:t>jiri.kristek</a:t>
            </a:r>
            <a:r>
              <a:rPr lang="nl-NL" sz="800" dirty="0">
                <a:solidFill>
                  <a:srgbClr val="A7A8AA">
                    <a:lumMod val="75000"/>
                  </a:srgbClr>
                </a:solidFill>
                <a:latin typeface="Gotham Book" pitchFamily="50" charset="0"/>
                <a:hlinkClick r:id="rId6"/>
              </a:rPr>
              <a:t>@cushwake.com</a:t>
            </a:r>
            <a:endParaRPr lang="cs-CZ" sz="800" dirty="0">
              <a:solidFill>
                <a:srgbClr val="A7A8AA">
                  <a:lumMod val="75000"/>
                </a:srgbClr>
              </a:solidFill>
              <a:latin typeface="Gotham Book" pitchFamily="50" charset="0"/>
            </a:endParaRP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hlinkClick r:id="rId7"/>
              </a:rPr>
              <a:t>martin.kubin@cushwake.com </a:t>
            </a:r>
            <a:r>
              <a:rPr lang="cs-CZ" sz="800" dirty="0">
                <a:solidFill>
                  <a:srgbClr val="A7A8AA">
                    <a:lumMod val="75000"/>
                  </a:srgbClr>
                </a:solidFill>
                <a:latin typeface="Gotham Book" pitchFamily="50" charset="0"/>
              </a:rPr>
              <a:t>	</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GABRIELA ŠUSTEROVÁ </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rPr>
              <a:t>+420 737 203 924 </a:t>
            </a:r>
          </a:p>
          <a:p>
            <a:pPr algn="ctr" defTabSz="179388">
              <a:lnSpc>
                <a:spcPct val="100000"/>
              </a:lnSpc>
              <a:spcAft>
                <a:spcPts val="0"/>
              </a:spcAft>
              <a:tabLst>
                <a:tab pos="1524000" algn="l"/>
                <a:tab pos="1790700" algn="l"/>
              </a:tabLst>
            </a:pPr>
            <a:r>
              <a:rPr lang="cs-CZ" sz="800" dirty="0">
                <a:solidFill>
                  <a:srgbClr val="A7A8AA">
                    <a:lumMod val="75000"/>
                  </a:srgbClr>
                </a:solidFill>
                <a:latin typeface="Gotham Book" pitchFamily="50" charset="0"/>
                <a:hlinkClick r:id="rId8"/>
              </a:rPr>
              <a:t>gabriela.susterova@cushwake.com</a:t>
            </a:r>
            <a:endParaRPr lang="nl-NL" sz="800" u="sng" dirty="0">
              <a:solidFill>
                <a:srgbClr val="A7A8AA">
                  <a:lumMod val="75000"/>
                </a:srgbClr>
              </a:solidFill>
              <a:latin typeface="Gotham Book" pitchFamily="50" charset="0"/>
            </a:endParaRPr>
          </a:p>
        </p:txBody>
      </p:sp>
      <p:sp>
        <p:nvSpPr>
          <p:cNvPr id="164" name="Zástupný symbol pro obsah 16">
            <a:extLst>
              <a:ext uri="{FF2B5EF4-FFF2-40B4-BE49-F238E27FC236}">
                <a16:creationId xmlns:a16="http://schemas.microsoft.com/office/drawing/2014/main" id="{5E33CFAC-4A2E-42EA-9DBE-07BBDF65DAD6}"/>
              </a:ext>
            </a:extLst>
          </p:cNvPr>
          <p:cNvSpPr txBox="1">
            <a:spLocks/>
          </p:cNvSpPr>
          <p:nvPr/>
        </p:nvSpPr>
        <p:spPr>
          <a:xfrm>
            <a:off x="701897" y="8642388"/>
            <a:ext cx="5570424" cy="388659"/>
          </a:xfrm>
          <a:prstGeom prst="rect">
            <a:avLst/>
          </a:prstGeom>
        </p:spPr>
        <p:txBody>
          <a:bodyPr vert="horz" lIns="99569" tIns="49785" rIns="99569" bIns="49785" rtlCol="0">
            <a:normAutofit/>
          </a:bodyPr>
          <a:lstStyle/>
          <a:p>
            <a:pPr algn="ctr">
              <a:spcBef>
                <a:spcPts val="926"/>
              </a:spcBef>
              <a:defRPr/>
            </a:pPr>
            <a:r>
              <a:rPr lang="cs-CZ" sz="400" cap="all" dirty="0">
                <a:solidFill>
                  <a:srgbClr val="A7A8AA">
                    <a:lumMod val="75000"/>
                  </a:srgbClr>
                </a:solidFill>
                <a:latin typeface="Gotham Book" pitchFamily="50" charset="0"/>
              </a:rPr>
              <a:t>Tento dokument má čistě informativní charakter a není smluvně závazný. Změny a tiskové chyby vyhrazeny. </a:t>
            </a:r>
          </a:p>
          <a:p>
            <a:pPr algn="ctr">
              <a:defRPr/>
            </a:pPr>
            <a:r>
              <a:rPr lang="cs-CZ" sz="400" cap="all" dirty="0">
                <a:solidFill>
                  <a:srgbClr val="A7A8AA">
                    <a:lumMod val="75000"/>
                  </a:srgbClr>
                </a:solidFill>
                <a:latin typeface="Gotham Book" pitchFamily="50" charset="0"/>
              </a:rPr>
              <a:t>Non contractual document. All information mentioned is believed to be correct but cannot be guaranteed. Changes reserved.</a:t>
            </a:r>
          </a:p>
        </p:txBody>
      </p:sp>
      <p:sp>
        <p:nvSpPr>
          <p:cNvPr id="165" name="TextovéPole 5">
            <a:extLst>
              <a:ext uri="{FF2B5EF4-FFF2-40B4-BE49-F238E27FC236}">
                <a16:creationId xmlns:a16="http://schemas.microsoft.com/office/drawing/2014/main" id="{BEF527BC-8870-4F2E-BC66-CCE75C850F9A}"/>
              </a:ext>
            </a:extLst>
          </p:cNvPr>
          <p:cNvSpPr txBox="1"/>
          <p:nvPr/>
        </p:nvSpPr>
        <p:spPr>
          <a:xfrm>
            <a:off x="766086" y="2737306"/>
            <a:ext cx="5066454" cy="677108"/>
          </a:xfrm>
          <a:prstGeom prst="rect">
            <a:avLst/>
          </a:prstGeom>
          <a:noFill/>
        </p:spPr>
        <p:txBody>
          <a:bodyPr wrap="square" rtlCol="0">
            <a:spAutoFit/>
          </a:bodyPr>
          <a:lstStyle/>
          <a:p>
            <a:pPr algn="ctr"/>
            <a:r>
              <a:rPr lang="cs-CZ" sz="1000" dirty="0">
                <a:solidFill>
                  <a:srgbClr val="A7A8AA">
                    <a:lumMod val="75000"/>
                  </a:srgbClr>
                </a:solidFill>
                <a:latin typeface="Bahnschrift" panose="020B0502040204020203" pitchFamily="34" charset="0"/>
              </a:rPr>
              <a:t>         NÁKUPNÍ PARKY </a:t>
            </a:r>
            <a:r>
              <a:rPr lang="cs-CZ" sz="1000" dirty="0">
                <a:solidFill>
                  <a:schemeClr val="bg1">
                    <a:lumMod val="50000"/>
                  </a:schemeClr>
                </a:solidFill>
                <a:latin typeface="Bahnschrift" panose="020B0502040204020203" pitchFamily="34" charset="0"/>
              </a:rPr>
              <a:t>| </a:t>
            </a:r>
            <a:r>
              <a:rPr lang="cs-CZ" sz="1000" dirty="0">
                <a:solidFill>
                  <a:srgbClr val="A7A8AA">
                    <a:lumMod val="75000"/>
                  </a:srgbClr>
                </a:solidFill>
                <a:latin typeface="Bahnschrift" panose="020B0502040204020203" pitchFamily="34" charset="0"/>
              </a:rPr>
              <a:t>RETAIL PARKS</a:t>
            </a:r>
            <a:endParaRPr lang="en-GB" sz="1000" dirty="0">
              <a:solidFill>
                <a:srgbClr val="A7A8AA">
                  <a:lumMod val="75000"/>
                </a:srgbClr>
              </a:solidFill>
              <a:latin typeface="Bahnschrift" panose="020B0502040204020203" pitchFamily="34" charset="0"/>
            </a:endParaRPr>
          </a:p>
          <a:p>
            <a:pPr algn="ctr"/>
            <a:endParaRPr lang="en-GB" sz="1000" dirty="0">
              <a:solidFill>
                <a:srgbClr val="A7A8AA">
                  <a:lumMod val="75000"/>
                </a:srgbClr>
              </a:solidFill>
              <a:latin typeface="Bahnschrift" panose="020B0502040204020203" pitchFamily="34" charset="0"/>
            </a:endParaRPr>
          </a:p>
          <a:p>
            <a:pPr algn="ctr"/>
            <a:r>
              <a:rPr lang="cs-CZ" sz="900" dirty="0">
                <a:solidFill>
                  <a:srgbClr val="A7A8AA">
                    <a:lumMod val="75000"/>
                  </a:srgbClr>
                </a:solidFill>
                <a:latin typeface="Bahnschrift" panose="020B0502040204020203" pitchFamily="34" charset="0"/>
              </a:rPr>
              <a:t>Čísla v mapce odpovídají číslům projektů na následujících stránkách.</a:t>
            </a:r>
          </a:p>
          <a:p>
            <a:pPr marL="198793" algn="r" defTabSz="198793"/>
            <a:r>
              <a:rPr lang="cs-CZ" sz="900" dirty="0">
                <a:solidFill>
                  <a:srgbClr val="A7A8AA">
                    <a:lumMod val="75000"/>
                  </a:srgbClr>
                </a:solidFill>
                <a:latin typeface="Bahnschrift" panose="020B0502040204020203" pitchFamily="34" charset="0"/>
              </a:rPr>
              <a:t>N</a:t>
            </a:r>
            <a:r>
              <a:rPr lang="en-US" sz="900" dirty="0">
                <a:solidFill>
                  <a:srgbClr val="A7A8AA">
                    <a:lumMod val="75000"/>
                  </a:srgbClr>
                </a:solidFill>
                <a:latin typeface="Bahnschrift" panose="020B0502040204020203" pitchFamily="34" charset="0"/>
              </a:rPr>
              <a:t>umbers</a:t>
            </a:r>
            <a:r>
              <a:rPr lang="cs-CZ" sz="900" dirty="0">
                <a:solidFill>
                  <a:srgbClr val="A7A8AA">
                    <a:lumMod val="75000"/>
                  </a:srgbClr>
                </a:solidFill>
                <a:latin typeface="Bahnschrift" panose="020B0502040204020203" pitchFamily="34" charset="0"/>
              </a:rPr>
              <a:t> </a:t>
            </a:r>
            <a:r>
              <a:rPr lang="en-US" sz="900" dirty="0">
                <a:solidFill>
                  <a:srgbClr val="A7A8AA">
                    <a:lumMod val="75000"/>
                  </a:srgbClr>
                </a:solidFill>
                <a:latin typeface="Bahnschrift" panose="020B0502040204020203" pitchFamily="34" charset="0"/>
              </a:rPr>
              <a:t>on the map correspond to the numbers of projects on the following pages</a:t>
            </a:r>
            <a:r>
              <a:rPr lang="cs-CZ" sz="900" dirty="0">
                <a:solidFill>
                  <a:srgbClr val="A7A8AA">
                    <a:lumMod val="75000"/>
                  </a:srgbClr>
                </a:solidFill>
                <a:latin typeface="Bahnschrift" panose="020B0502040204020203" pitchFamily="34" charset="0"/>
              </a:rPr>
              <a:t>.</a:t>
            </a:r>
          </a:p>
        </p:txBody>
      </p:sp>
      <p:sp>
        <p:nvSpPr>
          <p:cNvPr id="83" name="Freeform: Shape 82" hidden="1">
            <a:extLst>
              <a:ext uri="{FF2B5EF4-FFF2-40B4-BE49-F238E27FC236}">
                <a16:creationId xmlns:a16="http://schemas.microsoft.com/office/drawing/2014/main" id="{C725A4A5-00AC-4319-9A58-45DAF5225EB0}"/>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29C27529-F308-4335-BC34-87C7E8655AC2}"/>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550049" y="3788931"/>
            <a:ext cx="5756031" cy="3331798"/>
          </a:xfrm>
          <a:prstGeom prst="rect">
            <a:avLst/>
          </a:prstGeom>
        </p:spPr>
      </p:pic>
      <p:sp>
        <p:nvSpPr>
          <p:cNvPr id="19" name="Oval 18">
            <a:extLst>
              <a:ext uri="{FF2B5EF4-FFF2-40B4-BE49-F238E27FC236}">
                <a16:creationId xmlns:a16="http://schemas.microsoft.com/office/drawing/2014/main" id="{238F055C-4733-4F60-BF78-3C6AC58E29D3}"/>
              </a:ext>
            </a:extLst>
          </p:cNvPr>
          <p:cNvSpPr/>
          <p:nvPr/>
        </p:nvSpPr>
        <p:spPr>
          <a:xfrm>
            <a:off x="2561020" y="5262984"/>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solidFill>
                  <a:schemeClr val="bg1"/>
                </a:solidFill>
                <a:latin typeface="Bahnschrift" panose="020B0502040204020203" pitchFamily="34" charset="0"/>
                <a:hlinkClick r:id="rId10" action="ppaction://hlinksldjump">
                  <a:extLst>
                    <a:ext uri="{A12FA001-AC4F-418D-AE19-62706E023703}">
                      <ahyp:hlinkClr xmlns:ahyp="http://schemas.microsoft.com/office/drawing/2018/hyperlinkcolor" val="tx"/>
                    </a:ext>
                  </a:extLst>
                </a:hlinkClick>
              </a:rPr>
              <a:t>2</a:t>
            </a:r>
            <a:endParaRPr lang="cs-CZ" sz="1000" dirty="0">
              <a:solidFill>
                <a:schemeClr val="bg1"/>
              </a:solidFill>
              <a:latin typeface="Bahnschrift" panose="020B0502040204020203" pitchFamily="34" charset="0"/>
            </a:endParaRPr>
          </a:p>
        </p:txBody>
      </p:sp>
      <p:sp>
        <p:nvSpPr>
          <p:cNvPr id="20" name="Oval 19">
            <a:extLst>
              <a:ext uri="{FF2B5EF4-FFF2-40B4-BE49-F238E27FC236}">
                <a16:creationId xmlns:a16="http://schemas.microsoft.com/office/drawing/2014/main" id="{E85E929E-AEC1-4A94-B390-196E5ECA2A39}"/>
              </a:ext>
            </a:extLst>
          </p:cNvPr>
          <p:cNvSpPr/>
          <p:nvPr/>
        </p:nvSpPr>
        <p:spPr>
          <a:xfrm>
            <a:off x="2007248" y="5400670"/>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solidFill>
                <a:latin typeface="Bahnschrift" panose="020B0502040204020203" pitchFamily="34" charset="0"/>
                <a:hlinkClick r:id="rId10" action="ppaction://hlinksldjump">
                  <a:extLst>
                    <a:ext uri="{A12FA001-AC4F-418D-AE19-62706E023703}">
                      <ahyp:hlinkClr xmlns:ahyp="http://schemas.microsoft.com/office/drawing/2018/hyperlinkcolor" val="tx"/>
                    </a:ext>
                  </a:extLst>
                </a:hlinkClick>
              </a:rPr>
              <a:t>3</a:t>
            </a:r>
            <a:endParaRPr lang="cs-CZ" sz="1000" dirty="0">
              <a:solidFill>
                <a:schemeClr val="bg1"/>
              </a:solidFill>
              <a:latin typeface="Bahnschrift" panose="020B0502040204020203" pitchFamily="34" charset="0"/>
            </a:endParaRPr>
          </a:p>
        </p:txBody>
      </p:sp>
      <p:sp>
        <p:nvSpPr>
          <p:cNvPr id="21" name="Oval 20">
            <a:extLst>
              <a:ext uri="{FF2B5EF4-FFF2-40B4-BE49-F238E27FC236}">
                <a16:creationId xmlns:a16="http://schemas.microsoft.com/office/drawing/2014/main" id="{F5273696-6029-4D1A-8805-8C4BE63BF674}"/>
              </a:ext>
            </a:extLst>
          </p:cNvPr>
          <p:cNvSpPr/>
          <p:nvPr/>
        </p:nvSpPr>
        <p:spPr>
          <a:xfrm>
            <a:off x="4696823" y="5677151"/>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solidFill>
                <a:latin typeface="Bahnschrift" panose="020B0502040204020203" pitchFamily="34" charset="0"/>
                <a:hlinkClick r:id="rId10" action="ppaction://hlinksldjump">
                  <a:extLst>
                    <a:ext uri="{A12FA001-AC4F-418D-AE19-62706E023703}">
                      <ahyp:hlinkClr xmlns:ahyp="http://schemas.microsoft.com/office/drawing/2018/hyperlinkcolor" val="tx"/>
                    </a:ext>
                  </a:extLst>
                </a:hlinkClick>
              </a:rPr>
              <a:t>4</a:t>
            </a:r>
            <a:endParaRPr lang="cs-CZ" sz="1000" dirty="0">
              <a:solidFill>
                <a:schemeClr val="bg1"/>
              </a:solidFill>
              <a:latin typeface="Bahnschrift" panose="020B0502040204020203" pitchFamily="34" charset="0"/>
            </a:endParaRPr>
          </a:p>
        </p:txBody>
      </p:sp>
      <p:sp>
        <p:nvSpPr>
          <p:cNvPr id="22" name="Oval 21">
            <a:hlinkClick r:id="rId11" action="ppaction://hlinksldjump"/>
            <a:extLst>
              <a:ext uri="{FF2B5EF4-FFF2-40B4-BE49-F238E27FC236}">
                <a16:creationId xmlns:a16="http://schemas.microsoft.com/office/drawing/2014/main" id="{A86D5AEB-C569-4B6C-B2E9-F472517998D7}"/>
              </a:ext>
            </a:extLst>
          </p:cNvPr>
          <p:cNvSpPr/>
          <p:nvPr/>
        </p:nvSpPr>
        <p:spPr>
          <a:xfrm>
            <a:off x="3385707" y="4772321"/>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solidFill>
                <a:latin typeface="Bahnschrift" panose="020B0502040204020203" pitchFamily="34" charset="0"/>
                <a:hlinkClick r:id="rId11" action="ppaction://hlinksldjump">
                  <a:extLst>
                    <a:ext uri="{A12FA001-AC4F-418D-AE19-62706E023703}">
                      <ahyp:hlinkClr xmlns:ahyp="http://schemas.microsoft.com/office/drawing/2018/hyperlinkcolor" val="tx"/>
                    </a:ext>
                  </a:extLst>
                </a:hlinkClick>
              </a:rPr>
              <a:t>5</a:t>
            </a:r>
            <a:endParaRPr lang="cs-CZ" sz="1200" dirty="0">
              <a:solidFill>
                <a:schemeClr val="bg1"/>
              </a:solidFill>
              <a:latin typeface="Bahnschrift" panose="020B0502040204020203" pitchFamily="34" charset="0"/>
            </a:endParaRPr>
          </a:p>
        </p:txBody>
      </p:sp>
      <p:sp>
        <p:nvSpPr>
          <p:cNvPr id="23" name="Oval 22">
            <a:hlinkClick r:id="rId11" action="ppaction://hlinksldjump"/>
            <a:extLst>
              <a:ext uri="{FF2B5EF4-FFF2-40B4-BE49-F238E27FC236}">
                <a16:creationId xmlns:a16="http://schemas.microsoft.com/office/drawing/2014/main" id="{55052882-813F-4B25-9D9F-89368414C381}"/>
              </a:ext>
            </a:extLst>
          </p:cNvPr>
          <p:cNvSpPr/>
          <p:nvPr/>
        </p:nvSpPr>
        <p:spPr>
          <a:xfrm>
            <a:off x="2723667" y="5723086"/>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solidFill>
                <a:latin typeface="Bahnschrift" panose="020B0502040204020203" pitchFamily="34" charset="0"/>
                <a:hlinkClick r:id="rId11" action="ppaction://hlinksldjump">
                  <a:extLst>
                    <a:ext uri="{A12FA001-AC4F-418D-AE19-62706E023703}">
                      <ahyp:hlinkClr xmlns:ahyp="http://schemas.microsoft.com/office/drawing/2018/hyperlinkcolor" val="tx"/>
                    </a:ext>
                  </a:extLst>
                </a:hlinkClick>
              </a:rPr>
              <a:t>6</a:t>
            </a:r>
            <a:endParaRPr lang="cs-CZ" sz="1200" dirty="0">
              <a:solidFill>
                <a:schemeClr val="bg1"/>
              </a:solidFill>
              <a:latin typeface="Bahnschrift" panose="020B0502040204020203" pitchFamily="34" charset="0"/>
            </a:endParaRPr>
          </a:p>
        </p:txBody>
      </p:sp>
      <p:sp>
        <p:nvSpPr>
          <p:cNvPr id="25" name="Oval 24">
            <a:hlinkClick r:id="rId11" action="ppaction://hlinksldjump"/>
            <a:extLst>
              <a:ext uri="{FF2B5EF4-FFF2-40B4-BE49-F238E27FC236}">
                <a16:creationId xmlns:a16="http://schemas.microsoft.com/office/drawing/2014/main" id="{B9FC1232-DBAC-41BD-8ABA-817139FA1B2C}"/>
              </a:ext>
            </a:extLst>
          </p:cNvPr>
          <p:cNvSpPr/>
          <p:nvPr/>
        </p:nvSpPr>
        <p:spPr>
          <a:xfrm>
            <a:off x="2285060" y="5117383"/>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solidFill>
                <a:latin typeface="Bahnschrift" panose="020B0502040204020203" pitchFamily="34" charset="0"/>
                <a:hlinkClick r:id="rId11" action="ppaction://hlinksldjump">
                  <a:extLst>
                    <a:ext uri="{A12FA001-AC4F-418D-AE19-62706E023703}">
                      <ahyp:hlinkClr xmlns:ahyp="http://schemas.microsoft.com/office/drawing/2018/hyperlinkcolor" val="tx"/>
                    </a:ext>
                  </a:extLst>
                </a:hlinkClick>
              </a:rPr>
              <a:t>7</a:t>
            </a:r>
            <a:endParaRPr lang="cs-CZ" sz="1000" dirty="0">
              <a:solidFill>
                <a:schemeClr val="bg1"/>
              </a:solidFill>
              <a:latin typeface="Bahnschrift" panose="020B0502040204020203" pitchFamily="34" charset="0"/>
            </a:endParaRPr>
          </a:p>
        </p:txBody>
      </p:sp>
      <p:sp>
        <p:nvSpPr>
          <p:cNvPr id="27" name="Oval 26">
            <a:hlinkClick r:id="rId12" action="ppaction://hlinksldjump"/>
            <a:extLst>
              <a:ext uri="{FF2B5EF4-FFF2-40B4-BE49-F238E27FC236}">
                <a16:creationId xmlns:a16="http://schemas.microsoft.com/office/drawing/2014/main" id="{784F126E-3423-4F7D-B484-0EB5323D9C04}"/>
              </a:ext>
            </a:extLst>
          </p:cNvPr>
          <p:cNvSpPr/>
          <p:nvPr/>
        </p:nvSpPr>
        <p:spPr>
          <a:xfrm>
            <a:off x="4923319" y="5802322"/>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solidFill>
                <a:latin typeface="Bahnschrift" panose="020B0502040204020203" pitchFamily="34" charset="0"/>
                <a:hlinkClick r:id="rId12" action="ppaction://hlinksldjump">
                  <a:extLst>
                    <a:ext uri="{A12FA001-AC4F-418D-AE19-62706E023703}">
                      <ahyp:hlinkClr xmlns:ahyp="http://schemas.microsoft.com/office/drawing/2018/hyperlinkcolor" val="tx"/>
                    </a:ext>
                  </a:extLst>
                </a:hlinkClick>
              </a:rPr>
              <a:t>9</a:t>
            </a:r>
            <a:endParaRPr lang="cs-CZ" sz="1200" dirty="0">
              <a:solidFill>
                <a:schemeClr val="bg1"/>
              </a:solidFill>
              <a:latin typeface="Bahnschrift" panose="020B0502040204020203" pitchFamily="34" charset="0"/>
            </a:endParaRPr>
          </a:p>
        </p:txBody>
      </p:sp>
      <p:grpSp>
        <p:nvGrpSpPr>
          <p:cNvPr id="14" name="Group 13">
            <a:extLst>
              <a:ext uri="{FF2B5EF4-FFF2-40B4-BE49-F238E27FC236}">
                <a16:creationId xmlns:a16="http://schemas.microsoft.com/office/drawing/2014/main" id="{8C0CE1A6-519F-48B5-8BF0-3DBEBD92FBEC}"/>
              </a:ext>
            </a:extLst>
          </p:cNvPr>
          <p:cNvGrpSpPr/>
          <p:nvPr/>
        </p:nvGrpSpPr>
        <p:grpSpPr>
          <a:xfrm>
            <a:off x="2387871" y="6420702"/>
            <a:ext cx="516731" cy="261610"/>
            <a:chOff x="4172035" y="5916702"/>
            <a:chExt cx="516731" cy="261610"/>
          </a:xfrm>
        </p:grpSpPr>
        <p:sp>
          <p:nvSpPr>
            <p:cNvPr id="57" name="Oval 56">
              <a:hlinkClick r:id="rId12" action="ppaction://hlinksldjump"/>
              <a:extLst>
                <a:ext uri="{FF2B5EF4-FFF2-40B4-BE49-F238E27FC236}">
                  <a16:creationId xmlns:a16="http://schemas.microsoft.com/office/drawing/2014/main" id="{60B344DE-A625-4994-89CD-F2AD8C327FE6}"/>
                </a:ext>
              </a:extLst>
            </p:cNvPr>
            <p:cNvSpPr/>
            <p:nvPr/>
          </p:nvSpPr>
          <p:spPr>
            <a:xfrm>
              <a:off x="4209740" y="5937429"/>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58" name="TextBox 57">
              <a:hlinkClick r:id="rId12" action="ppaction://hlinksldjump"/>
              <a:extLst>
                <a:ext uri="{FF2B5EF4-FFF2-40B4-BE49-F238E27FC236}">
                  <a16:creationId xmlns:a16="http://schemas.microsoft.com/office/drawing/2014/main" id="{75FCB236-DAB2-43D4-ABC8-A38848494ECC}"/>
                </a:ext>
              </a:extLst>
            </p:cNvPr>
            <p:cNvSpPr txBox="1"/>
            <p:nvPr/>
          </p:nvSpPr>
          <p:spPr>
            <a:xfrm>
              <a:off x="4172035" y="5916702"/>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rPr>
                <a:t> </a:t>
              </a:r>
              <a:r>
                <a:rPr lang="cs-CZ" sz="1100" dirty="0">
                  <a:solidFill>
                    <a:schemeClr val="bg1"/>
                  </a:solidFill>
                  <a:latin typeface="Bahnschrift" panose="020B0502040204020203" pitchFamily="34" charset="0"/>
                  <a:hlinkClick r:id="rId12" action="ppaction://hlinksldjump">
                    <a:extLst>
                      <a:ext uri="{A12FA001-AC4F-418D-AE19-62706E023703}">
                        <ahyp:hlinkClr xmlns:ahyp="http://schemas.microsoft.com/office/drawing/2018/hyperlinkcolor" val="tx"/>
                      </a:ext>
                    </a:extLst>
                  </a:hlinkClick>
                </a:rPr>
                <a:t>11</a:t>
              </a:r>
              <a:endParaRPr lang="cs-CZ" sz="1100" dirty="0">
                <a:solidFill>
                  <a:schemeClr val="bg1"/>
                </a:solidFill>
                <a:latin typeface="Bahnschrift" panose="020B0502040204020203" pitchFamily="34" charset="0"/>
              </a:endParaRPr>
            </a:p>
          </p:txBody>
        </p:sp>
      </p:grpSp>
      <p:grpSp>
        <p:nvGrpSpPr>
          <p:cNvPr id="16" name="Group 15">
            <a:extLst>
              <a:ext uri="{FF2B5EF4-FFF2-40B4-BE49-F238E27FC236}">
                <a16:creationId xmlns:a16="http://schemas.microsoft.com/office/drawing/2014/main" id="{962207AA-DA24-4D6F-B7C6-F82091966ACD}"/>
              </a:ext>
            </a:extLst>
          </p:cNvPr>
          <p:cNvGrpSpPr/>
          <p:nvPr/>
        </p:nvGrpSpPr>
        <p:grpSpPr>
          <a:xfrm>
            <a:off x="2018276" y="4489034"/>
            <a:ext cx="516731" cy="261610"/>
            <a:chOff x="2347712" y="6235278"/>
            <a:chExt cx="516731" cy="261610"/>
          </a:xfrm>
        </p:grpSpPr>
        <p:sp>
          <p:nvSpPr>
            <p:cNvPr id="59" name="Oval 58">
              <a:hlinkClick r:id="rId12" action="ppaction://hlinksldjump"/>
              <a:extLst>
                <a:ext uri="{FF2B5EF4-FFF2-40B4-BE49-F238E27FC236}">
                  <a16:creationId xmlns:a16="http://schemas.microsoft.com/office/drawing/2014/main" id="{040C0445-31CE-47DE-B37D-F360EFCCA0C2}"/>
                </a:ext>
              </a:extLst>
            </p:cNvPr>
            <p:cNvSpPr/>
            <p:nvPr/>
          </p:nvSpPr>
          <p:spPr>
            <a:xfrm>
              <a:off x="2371896" y="6267261"/>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60" name="TextBox 59">
              <a:extLst>
                <a:ext uri="{FF2B5EF4-FFF2-40B4-BE49-F238E27FC236}">
                  <a16:creationId xmlns:a16="http://schemas.microsoft.com/office/drawing/2014/main" id="{E9A8FBCF-C441-468E-B9D1-4A24C9002CC9}"/>
                </a:ext>
              </a:extLst>
            </p:cNvPr>
            <p:cNvSpPr txBox="1"/>
            <p:nvPr/>
          </p:nvSpPr>
          <p:spPr>
            <a:xfrm>
              <a:off x="2347712" y="6235278"/>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2" action="ppaction://hlinksldjump">
                    <a:extLst>
                      <a:ext uri="{A12FA001-AC4F-418D-AE19-62706E023703}">
                        <ahyp:hlinkClr xmlns:ahyp="http://schemas.microsoft.com/office/drawing/2018/hyperlinkcolor" val="tx"/>
                      </a:ext>
                    </a:extLst>
                  </a:hlinkClick>
                </a:rPr>
                <a:t>12</a:t>
              </a:r>
              <a:endParaRPr lang="cs-CZ" sz="1100" dirty="0">
                <a:solidFill>
                  <a:schemeClr val="bg1"/>
                </a:solidFill>
                <a:latin typeface="Bahnschrift" panose="020B0502040204020203" pitchFamily="34" charset="0"/>
              </a:endParaRPr>
            </a:p>
          </p:txBody>
        </p:sp>
      </p:grpSp>
      <p:grpSp>
        <p:nvGrpSpPr>
          <p:cNvPr id="4" name="Group 3">
            <a:extLst>
              <a:ext uri="{FF2B5EF4-FFF2-40B4-BE49-F238E27FC236}">
                <a16:creationId xmlns:a16="http://schemas.microsoft.com/office/drawing/2014/main" id="{EC110661-C04E-44EB-B336-4AC9EBE94163}"/>
              </a:ext>
            </a:extLst>
          </p:cNvPr>
          <p:cNvGrpSpPr/>
          <p:nvPr/>
        </p:nvGrpSpPr>
        <p:grpSpPr>
          <a:xfrm>
            <a:off x="3685148" y="4862364"/>
            <a:ext cx="516731" cy="261610"/>
            <a:chOff x="2168339" y="4344140"/>
            <a:chExt cx="516731" cy="261610"/>
          </a:xfrm>
        </p:grpSpPr>
        <p:sp>
          <p:nvSpPr>
            <p:cNvPr id="61" name="Oval 60">
              <a:hlinkClick r:id="rId13" action="ppaction://hlinksldjump"/>
              <a:extLst>
                <a:ext uri="{FF2B5EF4-FFF2-40B4-BE49-F238E27FC236}">
                  <a16:creationId xmlns:a16="http://schemas.microsoft.com/office/drawing/2014/main" id="{965F50C0-AAF4-488F-A162-8D9F22906250}"/>
                </a:ext>
              </a:extLst>
            </p:cNvPr>
            <p:cNvSpPr/>
            <p:nvPr/>
          </p:nvSpPr>
          <p:spPr>
            <a:xfrm>
              <a:off x="2199427" y="4369349"/>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62" name="TextBox 61">
              <a:extLst>
                <a:ext uri="{FF2B5EF4-FFF2-40B4-BE49-F238E27FC236}">
                  <a16:creationId xmlns:a16="http://schemas.microsoft.com/office/drawing/2014/main" id="{B47BAAA6-22BD-4E85-9176-1997DBCCBBA5}"/>
                </a:ext>
              </a:extLst>
            </p:cNvPr>
            <p:cNvSpPr txBox="1"/>
            <p:nvPr/>
          </p:nvSpPr>
          <p:spPr>
            <a:xfrm>
              <a:off x="2168339" y="4344140"/>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3" action="ppaction://hlinksldjump">
                    <a:extLst>
                      <a:ext uri="{A12FA001-AC4F-418D-AE19-62706E023703}">
                        <ahyp:hlinkClr xmlns:ahyp="http://schemas.microsoft.com/office/drawing/2018/hyperlinkcolor" val="tx"/>
                      </a:ext>
                    </a:extLst>
                  </a:hlinkClick>
                </a:rPr>
                <a:t>13</a:t>
              </a:r>
              <a:endParaRPr lang="cs-CZ" sz="1100" dirty="0">
                <a:solidFill>
                  <a:schemeClr val="bg1"/>
                </a:solidFill>
                <a:latin typeface="Bahnschrift" panose="020B0502040204020203" pitchFamily="34" charset="0"/>
              </a:endParaRPr>
            </a:p>
          </p:txBody>
        </p:sp>
      </p:grpSp>
      <p:grpSp>
        <p:nvGrpSpPr>
          <p:cNvPr id="17" name="Group 16">
            <a:extLst>
              <a:ext uri="{FF2B5EF4-FFF2-40B4-BE49-F238E27FC236}">
                <a16:creationId xmlns:a16="http://schemas.microsoft.com/office/drawing/2014/main" id="{A5513BDD-3F65-4B6F-A3E3-4F930AD4B545}"/>
              </a:ext>
            </a:extLst>
          </p:cNvPr>
          <p:cNvGrpSpPr/>
          <p:nvPr/>
        </p:nvGrpSpPr>
        <p:grpSpPr>
          <a:xfrm>
            <a:off x="2339642" y="5633036"/>
            <a:ext cx="516731" cy="261610"/>
            <a:chOff x="783472" y="6271685"/>
            <a:chExt cx="516731" cy="261610"/>
          </a:xfrm>
        </p:grpSpPr>
        <p:sp>
          <p:nvSpPr>
            <p:cNvPr id="63" name="Oval 62">
              <a:hlinkClick r:id="rId13" action="ppaction://hlinksldjump"/>
              <a:extLst>
                <a:ext uri="{FF2B5EF4-FFF2-40B4-BE49-F238E27FC236}">
                  <a16:creationId xmlns:a16="http://schemas.microsoft.com/office/drawing/2014/main" id="{F9737E5F-A7BF-46C3-BC8E-2FCD609820FD}"/>
                </a:ext>
              </a:extLst>
            </p:cNvPr>
            <p:cNvSpPr/>
            <p:nvPr/>
          </p:nvSpPr>
          <p:spPr>
            <a:xfrm>
              <a:off x="813387" y="6297992"/>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64" name="TextBox 63">
              <a:extLst>
                <a:ext uri="{FF2B5EF4-FFF2-40B4-BE49-F238E27FC236}">
                  <a16:creationId xmlns:a16="http://schemas.microsoft.com/office/drawing/2014/main" id="{A69C6D8D-F6F1-4E27-BF26-89B02FDB09D6}"/>
                </a:ext>
              </a:extLst>
            </p:cNvPr>
            <p:cNvSpPr txBox="1"/>
            <p:nvPr/>
          </p:nvSpPr>
          <p:spPr>
            <a:xfrm>
              <a:off x="783472" y="6271685"/>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3" action="ppaction://hlinksldjump">
                    <a:extLst>
                      <a:ext uri="{A12FA001-AC4F-418D-AE19-62706E023703}">
                        <ahyp:hlinkClr xmlns:ahyp="http://schemas.microsoft.com/office/drawing/2018/hyperlinkcolor" val="tx"/>
                      </a:ext>
                    </a:extLst>
                  </a:hlinkClick>
                </a:rPr>
                <a:t>14</a:t>
              </a:r>
              <a:endParaRPr lang="cs-CZ" sz="1100" dirty="0">
                <a:solidFill>
                  <a:schemeClr val="bg1"/>
                </a:solidFill>
                <a:latin typeface="Bahnschrift" panose="020B0502040204020203" pitchFamily="34" charset="0"/>
              </a:endParaRPr>
            </a:p>
          </p:txBody>
        </p:sp>
      </p:grpSp>
      <p:grpSp>
        <p:nvGrpSpPr>
          <p:cNvPr id="18" name="Group 17">
            <a:extLst>
              <a:ext uri="{FF2B5EF4-FFF2-40B4-BE49-F238E27FC236}">
                <a16:creationId xmlns:a16="http://schemas.microsoft.com/office/drawing/2014/main" id="{47389FE1-C824-4FFD-BC81-135216D8CBC0}"/>
              </a:ext>
            </a:extLst>
          </p:cNvPr>
          <p:cNvGrpSpPr/>
          <p:nvPr/>
        </p:nvGrpSpPr>
        <p:grpSpPr>
          <a:xfrm>
            <a:off x="2787260" y="5239653"/>
            <a:ext cx="516731" cy="261610"/>
            <a:chOff x="2347609" y="5657809"/>
            <a:chExt cx="516731" cy="261610"/>
          </a:xfrm>
        </p:grpSpPr>
        <p:sp>
          <p:nvSpPr>
            <p:cNvPr id="65" name="Oval 64">
              <a:hlinkClick r:id="rId13" action="ppaction://hlinksldjump"/>
              <a:extLst>
                <a:ext uri="{FF2B5EF4-FFF2-40B4-BE49-F238E27FC236}">
                  <a16:creationId xmlns:a16="http://schemas.microsoft.com/office/drawing/2014/main" id="{E6BA308A-018D-46C0-B419-B9F33EAAA3A6}"/>
                </a:ext>
              </a:extLst>
            </p:cNvPr>
            <p:cNvSpPr/>
            <p:nvPr/>
          </p:nvSpPr>
          <p:spPr>
            <a:xfrm>
              <a:off x="2373982" y="5688396"/>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66" name="TextBox 65">
              <a:extLst>
                <a:ext uri="{FF2B5EF4-FFF2-40B4-BE49-F238E27FC236}">
                  <a16:creationId xmlns:a16="http://schemas.microsoft.com/office/drawing/2014/main" id="{9BAAA40E-590E-44C3-B43A-12E2FC43F60D}"/>
                </a:ext>
              </a:extLst>
            </p:cNvPr>
            <p:cNvSpPr txBox="1"/>
            <p:nvPr/>
          </p:nvSpPr>
          <p:spPr>
            <a:xfrm>
              <a:off x="2347609" y="5657809"/>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3" action="ppaction://hlinksldjump">
                    <a:extLst>
                      <a:ext uri="{A12FA001-AC4F-418D-AE19-62706E023703}">
                        <ahyp:hlinkClr xmlns:ahyp="http://schemas.microsoft.com/office/drawing/2018/hyperlinkcolor" val="tx"/>
                      </a:ext>
                    </a:extLst>
                  </a:hlinkClick>
                </a:rPr>
                <a:t>15</a:t>
              </a:r>
              <a:endParaRPr lang="cs-CZ" sz="1100" dirty="0">
                <a:solidFill>
                  <a:schemeClr val="bg1"/>
                </a:solidFill>
                <a:latin typeface="Bahnschrift" panose="020B0502040204020203" pitchFamily="34" charset="0"/>
              </a:endParaRPr>
            </a:p>
          </p:txBody>
        </p:sp>
      </p:grpSp>
      <p:grpSp>
        <p:nvGrpSpPr>
          <p:cNvPr id="28" name="Group 27">
            <a:extLst>
              <a:ext uri="{FF2B5EF4-FFF2-40B4-BE49-F238E27FC236}">
                <a16:creationId xmlns:a16="http://schemas.microsoft.com/office/drawing/2014/main" id="{8BC4D14B-8200-451C-8B9D-096AA099D897}"/>
              </a:ext>
            </a:extLst>
          </p:cNvPr>
          <p:cNvGrpSpPr/>
          <p:nvPr/>
        </p:nvGrpSpPr>
        <p:grpSpPr>
          <a:xfrm>
            <a:off x="3360809" y="4985261"/>
            <a:ext cx="516731" cy="261610"/>
            <a:chOff x="2813072" y="5291001"/>
            <a:chExt cx="516731" cy="261610"/>
          </a:xfrm>
        </p:grpSpPr>
        <p:sp>
          <p:nvSpPr>
            <p:cNvPr id="67" name="Oval 66">
              <a:hlinkClick r:id="rId13" action="ppaction://hlinksldjump"/>
              <a:extLst>
                <a:ext uri="{FF2B5EF4-FFF2-40B4-BE49-F238E27FC236}">
                  <a16:creationId xmlns:a16="http://schemas.microsoft.com/office/drawing/2014/main" id="{60147947-3899-45E3-A17A-930D866FFD6D}"/>
                </a:ext>
              </a:extLst>
            </p:cNvPr>
            <p:cNvSpPr/>
            <p:nvPr/>
          </p:nvSpPr>
          <p:spPr>
            <a:xfrm>
              <a:off x="2839992" y="5315748"/>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68" name="TextBox 67">
              <a:extLst>
                <a:ext uri="{FF2B5EF4-FFF2-40B4-BE49-F238E27FC236}">
                  <a16:creationId xmlns:a16="http://schemas.microsoft.com/office/drawing/2014/main" id="{A2EDCFE5-C580-4851-8AC9-82BEB74E06EF}"/>
                </a:ext>
              </a:extLst>
            </p:cNvPr>
            <p:cNvSpPr txBox="1"/>
            <p:nvPr/>
          </p:nvSpPr>
          <p:spPr>
            <a:xfrm>
              <a:off x="2813072" y="5291001"/>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3" action="ppaction://hlinksldjump">
                    <a:extLst>
                      <a:ext uri="{A12FA001-AC4F-418D-AE19-62706E023703}">
                        <ahyp:hlinkClr xmlns:ahyp="http://schemas.microsoft.com/office/drawing/2018/hyperlinkcolor" val="tx"/>
                      </a:ext>
                    </a:extLst>
                  </a:hlinkClick>
                </a:rPr>
                <a:t>16</a:t>
              </a:r>
              <a:endParaRPr lang="cs-CZ" sz="1100" dirty="0">
                <a:solidFill>
                  <a:schemeClr val="bg1"/>
                </a:solidFill>
                <a:latin typeface="Bahnschrift" panose="020B0502040204020203" pitchFamily="34" charset="0"/>
              </a:endParaRPr>
            </a:p>
          </p:txBody>
        </p:sp>
      </p:grpSp>
      <p:grpSp>
        <p:nvGrpSpPr>
          <p:cNvPr id="3" name="Group 2">
            <a:extLst>
              <a:ext uri="{FF2B5EF4-FFF2-40B4-BE49-F238E27FC236}">
                <a16:creationId xmlns:a16="http://schemas.microsoft.com/office/drawing/2014/main" id="{F1D5347C-2254-4361-A6E5-797C49FEBC1F}"/>
              </a:ext>
            </a:extLst>
          </p:cNvPr>
          <p:cNvGrpSpPr/>
          <p:nvPr/>
        </p:nvGrpSpPr>
        <p:grpSpPr>
          <a:xfrm>
            <a:off x="3974601" y="4641172"/>
            <a:ext cx="516731" cy="261610"/>
            <a:chOff x="2876651" y="4916719"/>
            <a:chExt cx="516731" cy="261610"/>
          </a:xfrm>
        </p:grpSpPr>
        <p:sp>
          <p:nvSpPr>
            <p:cNvPr id="71" name="Oval 70">
              <a:hlinkClick r:id="rId14" action="ppaction://hlinksldjump"/>
              <a:extLst>
                <a:ext uri="{FF2B5EF4-FFF2-40B4-BE49-F238E27FC236}">
                  <a16:creationId xmlns:a16="http://schemas.microsoft.com/office/drawing/2014/main" id="{28D724F4-37C3-41BE-95B9-F2C4A4473B43}"/>
                </a:ext>
              </a:extLst>
            </p:cNvPr>
            <p:cNvSpPr/>
            <p:nvPr/>
          </p:nvSpPr>
          <p:spPr>
            <a:xfrm>
              <a:off x="2901428" y="4948158"/>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72" name="TextBox 71">
              <a:extLst>
                <a:ext uri="{FF2B5EF4-FFF2-40B4-BE49-F238E27FC236}">
                  <a16:creationId xmlns:a16="http://schemas.microsoft.com/office/drawing/2014/main" id="{E2518E82-A26F-40C6-B7DB-9F2E4357691C}"/>
                </a:ext>
              </a:extLst>
            </p:cNvPr>
            <p:cNvSpPr txBox="1"/>
            <p:nvPr/>
          </p:nvSpPr>
          <p:spPr>
            <a:xfrm>
              <a:off x="2876651" y="4916719"/>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4" action="ppaction://hlinksldjump">
                    <a:extLst>
                      <a:ext uri="{A12FA001-AC4F-418D-AE19-62706E023703}">
                        <ahyp:hlinkClr xmlns:ahyp="http://schemas.microsoft.com/office/drawing/2018/hyperlinkcolor" val="tx"/>
                      </a:ext>
                    </a:extLst>
                  </a:hlinkClick>
                </a:rPr>
                <a:t>17</a:t>
              </a:r>
              <a:endParaRPr lang="cs-CZ" sz="1100" dirty="0">
                <a:solidFill>
                  <a:schemeClr val="bg1"/>
                </a:solidFill>
                <a:latin typeface="Bahnschrift" panose="020B0502040204020203" pitchFamily="34" charset="0"/>
              </a:endParaRPr>
            </a:p>
          </p:txBody>
        </p:sp>
      </p:grpSp>
      <p:grpSp>
        <p:nvGrpSpPr>
          <p:cNvPr id="29" name="Group 28">
            <a:extLst>
              <a:ext uri="{FF2B5EF4-FFF2-40B4-BE49-F238E27FC236}">
                <a16:creationId xmlns:a16="http://schemas.microsoft.com/office/drawing/2014/main" id="{4B52F06F-280C-440E-8831-F104409D18D2}"/>
              </a:ext>
            </a:extLst>
          </p:cNvPr>
          <p:cNvGrpSpPr/>
          <p:nvPr/>
        </p:nvGrpSpPr>
        <p:grpSpPr>
          <a:xfrm>
            <a:off x="2639004" y="5100565"/>
            <a:ext cx="516731" cy="261610"/>
            <a:chOff x="3603251" y="5100863"/>
            <a:chExt cx="516731" cy="261610"/>
          </a:xfrm>
        </p:grpSpPr>
        <p:sp>
          <p:nvSpPr>
            <p:cNvPr id="73" name="Oval 72">
              <a:hlinkClick r:id="rId14" action="ppaction://hlinksldjump"/>
              <a:extLst>
                <a:ext uri="{FF2B5EF4-FFF2-40B4-BE49-F238E27FC236}">
                  <a16:creationId xmlns:a16="http://schemas.microsoft.com/office/drawing/2014/main" id="{55D2EA74-0791-403E-BA9D-A354CBB251CE}"/>
                </a:ext>
              </a:extLst>
            </p:cNvPr>
            <p:cNvSpPr/>
            <p:nvPr/>
          </p:nvSpPr>
          <p:spPr>
            <a:xfrm>
              <a:off x="3633905" y="5126824"/>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74" name="TextBox 73">
              <a:extLst>
                <a:ext uri="{FF2B5EF4-FFF2-40B4-BE49-F238E27FC236}">
                  <a16:creationId xmlns:a16="http://schemas.microsoft.com/office/drawing/2014/main" id="{4D633FC1-3282-4532-A002-28CACC8A7DEB}"/>
                </a:ext>
              </a:extLst>
            </p:cNvPr>
            <p:cNvSpPr txBox="1"/>
            <p:nvPr/>
          </p:nvSpPr>
          <p:spPr>
            <a:xfrm>
              <a:off x="3603251" y="5100863"/>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4" action="ppaction://hlinksldjump">
                    <a:extLst>
                      <a:ext uri="{A12FA001-AC4F-418D-AE19-62706E023703}">
                        <ahyp:hlinkClr xmlns:ahyp="http://schemas.microsoft.com/office/drawing/2018/hyperlinkcolor" val="tx"/>
                      </a:ext>
                    </a:extLst>
                  </a:hlinkClick>
                </a:rPr>
                <a:t>18</a:t>
              </a:r>
              <a:endParaRPr lang="cs-CZ" sz="1100" dirty="0">
                <a:solidFill>
                  <a:schemeClr val="bg1"/>
                </a:solidFill>
                <a:latin typeface="Bahnschrift" panose="020B0502040204020203" pitchFamily="34" charset="0"/>
              </a:endParaRPr>
            </a:p>
          </p:txBody>
        </p:sp>
      </p:grpSp>
      <p:grpSp>
        <p:nvGrpSpPr>
          <p:cNvPr id="30" name="Group 29">
            <a:extLst>
              <a:ext uri="{FF2B5EF4-FFF2-40B4-BE49-F238E27FC236}">
                <a16:creationId xmlns:a16="http://schemas.microsoft.com/office/drawing/2014/main" id="{ADA6E403-5D68-436A-B10F-370B8385D40F}"/>
              </a:ext>
            </a:extLst>
          </p:cNvPr>
          <p:cNvGrpSpPr/>
          <p:nvPr/>
        </p:nvGrpSpPr>
        <p:grpSpPr>
          <a:xfrm>
            <a:off x="3270143" y="5529624"/>
            <a:ext cx="516731" cy="261610"/>
            <a:chOff x="5098043" y="4668402"/>
            <a:chExt cx="516731" cy="261610"/>
          </a:xfrm>
        </p:grpSpPr>
        <p:sp>
          <p:nvSpPr>
            <p:cNvPr id="75" name="Oval 74">
              <a:hlinkClick r:id="rId14" action="ppaction://hlinksldjump"/>
              <a:extLst>
                <a:ext uri="{FF2B5EF4-FFF2-40B4-BE49-F238E27FC236}">
                  <a16:creationId xmlns:a16="http://schemas.microsoft.com/office/drawing/2014/main" id="{483FEF28-75FC-481C-A926-9DF1BC1D2258}"/>
                </a:ext>
              </a:extLst>
            </p:cNvPr>
            <p:cNvSpPr/>
            <p:nvPr/>
          </p:nvSpPr>
          <p:spPr>
            <a:xfrm>
              <a:off x="5119939" y="4698026"/>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76" name="TextBox 75">
              <a:extLst>
                <a:ext uri="{FF2B5EF4-FFF2-40B4-BE49-F238E27FC236}">
                  <a16:creationId xmlns:a16="http://schemas.microsoft.com/office/drawing/2014/main" id="{4BFB1EF0-0B68-405E-BDDD-81DA2A49DA3A}"/>
                </a:ext>
              </a:extLst>
            </p:cNvPr>
            <p:cNvSpPr txBox="1"/>
            <p:nvPr/>
          </p:nvSpPr>
          <p:spPr>
            <a:xfrm>
              <a:off x="5098043" y="4668402"/>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4" action="ppaction://hlinksldjump">
                    <a:extLst>
                      <a:ext uri="{A12FA001-AC4F-418D-AE19-62706E023703}">
                        <ahyp:hlinkClr xmlns:ahyp="http://schemas.microsoft.com/office/drawing/2018/hyperlinkcolor" val="tx"/>
                      </a:ext>
                    </a:extLst>
                  </a:hlinkClick>
                </a:rPr>
                <a:t>19</a:t>
              </a:r>
              <a:endParaRPr lang="cs-CZ" sz="1100" dirty="0">
                <a:solidFill>
                  <a:schemeClr val="bg1"/>
                </a:solidFill>
                <a:latin typeface="Bahnschrift" panose="020B0502040204020203" pitchFamily="34" charset="0"/>
              </a:endParaRPr>
            </a:p>
          </p:txBody>
        </p:sp>
      </p:grpSp>
      <p:grpSp>
        <p:nvGrpSpPr>
          <p:cNvPr id="31" name="Group 30">
            <a:extLst>
              <a:ext uri="{FF2B5EF4-FFF2-40B4-BE49-F238E27FC236}">
                <a16:creationId xmlns:a16="http://schemas.microsoft.com/office/drawing/2014/main" id="{2F6B57ED-5AA7-405E-A575-F8ABF12FB073}"/>
              </a:ext>
            </a:extLst>
          </p:cNvPr>
          <p:cNvGrpSpPr/>
          <p:nvPr/>
        </p:nvGrpSpPr>
        <p:grpSpPr>
          <a:xfrm>
            <a:off x="2316633" y="5285250"/>
            <a:ext cx="516731" cy="261610"/>
            <a:chOff x="2373514" y="5397133"/>
            <a:chExt cx="516731" cy="261610"/>
          </a:xfrm>
        </p:grpSpPr>
        <p:sp>
          <p:nvSpPr>
            <p:cNvPr id="77" name="Oval 76">
              <a:hlinkClick r:id="rId14" action="ppaction://hlinksldjump"/>
              <a:extLst>
                <a:ext uri="{FF2B5EF4-FFF2-40B4-BE49-F238E27FC236}">
                  <a16:creationId xmlns:a16="http://schemas.microsoft.com/office/drawing/2014/main" id="{9B3EDB8E-3012-426D-94FA-E26105E3A83D}"/>
                </a:ext>
              </a:extLst>
            </p:cNvPr>
            <p:cNvSpPr/>
            <p:nvPr/>
          </p:nvSpPr>
          <p:spPr>
            <a:xfrm>
              <a:off x="2416579" y="5429650"/>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78" name="TextBox 77">
              <a:extLst>
                <a:ext uri="{FF2B5EF4-FFF2-40B4-BE49-F238E27FC236}">
                  <a16:creationId xmlns:a16="http://schemas.microsoft.com/office/drawing/2014/main" id="{74357C72-DC9F-43AE-91C0-BDAA7A1703FD}"/>
                </a:ext>
              </a:extLst>
            </p:cNvPr>
            <p:cNvSpPr txBox="1"/>
            <p:nvPr/>
          </p:nvSpPr>
          <p:spPr>
            <a:xfrm>
              <a:off x="2373514" y="5397133"/>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4" action="ppaction://hlinksldjump">
                    <a:extLst>
                      <a:ext uri="{A12FA001-AC4F-418D-AE19-62706E023703}">
                        <ahyp:hlinkClr xmlns:ahyp="http://schemas.microsoft.com/office/drawing/2018/hyperlinkcolor" val="tx"/>
                      </a:ext>
                    </a:extLst>
                  </a:hlinkClick>
                </a:rPr>
                <a:t>20</a:t>
              </a:r>
              <a:endParaRPr lang="cs-CZ" sz="1100" dirty="0">
                <a:solidFill>
                  <a:schemeClr val="bg1"/>
                </a:solidFill>
                <a:latin typeface="Bahnschrift" panose="020B0502040204020203" pitchFamily="34" charset="0"/>
              </a:endParaRPr>
            </a:p>
          </p:txBody>
        </p:sp>
      </p:grpSp>
      <p:grpSp>
        <p:nvGrpSpPr>
          <p:cNvPr id="34" name="Group 33">
            <a:extLst>
              <a:ext uri="{FF2B5EF4-FFF2-40B4-BE49-F238E27FC236}">
                <a16:creationId xmlns:a16="http://schemas.microsoft.com/office/drawing/2014/main" id="{BBF9AA14-4FEC-402A-93F3-63819BBC1DE2}"/>
              </a:ext>
            </a:extLst>
          </p:cNvPr>
          <p:cNvGrpSpPr/>
          <p:nvPr/>
        </p:nvGrpSpPr>
        <p:grpSpPr>
          <a:xfrm>
            <a:off x="1371886" y="5310424"/>
            <a:ext cx="516731" cy="261610"/>
            <a:chOff x="4476867" y="6075343"/>
            <a:chExt cx="516731" cy="261610"/>
          </a:xfrm>
        </p:grpSpPr>
        <p:sp>
          <p:nvSpPr>
            <p:cNvPr id="81" name="Oval 80">
              <a:extLst>
                <a:ext uri="{FF2B5EF4-FFF2-40B4-BE49-F238E27FC236}">
                  <a16:creationId xmlns:a16="http://schemas.microsoft.com/office/drawing/2014/main" id="{16D245A0-38B4-4A25-A420-0E8AD0DF0D9A}"/>
                </a:ext>
              </a:extLst>
            </p:cNvPr>
            <p:cNvSpPr/>
            <p:nvPr/>
          </p:nvSpPr>
          <p:spPr>
            <a:xfrm>
              <a:off x="4519984" y="6105154"/>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82" name="TextBox 81">
              <a:extLst>
                <a:ext uri="{FF2B5EF4-FFF2-40B4-BE49-F238E27FC236}">
                  <a16:creationId xmlns:a16="http://schemas.microsoft.com/office/drawing/2014/main" id="{75BCCD8F-3F48-4537-8C0E-509B46F5FDB2}"/>
                </a:ext>
              </a:extLst>
            </p:cNvPr>
            <p:cNvSpPr txBox="1"/>
            <p:nvPr/>
          </p:nvSpPr>
          <p:spPr>
            <a:xfrm>
              <a:off x="4476867" y="6075343"/>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5" action="ppaction://hlinksldjump">
                    <a:extLst>
                      <a:ext uri="{A12FA001-AC4F-418D-AE19-62706E023703}">
                        <ahyp:hlinkClr xmlns:ahyp="http://schemas.microsoft.com/office/drawing/2018/hyperlinkcolor" val="tx"/>
                      </a:ext>
                    </a:extLst>
                  </a:hlinkClick>
                </a:rPr>
                <a:t>22</a:t>
              </a:r>
              <a:endParaRPr lang="cs-CZ" sz="1100" dirty="0">
                <a:solidFill>
                  <a:schemeClr val="bg1"/>
                </a:solidFill>
                <a:latin typeface="Bahnschrift" panose="020B0502040204020203" pitchFamily="34" charset="0"/>
              </a:endParaRPr>
            </a:p>
          </p:txBody>
        </p:sp>
      </p:grpSp>
      <p:grpSp>
        <p:nvGrpSpPr>
          <p:cNvPr id="35" name="Group 34">
            <a:extLst>
              <a:ext uri="{FF2B5EF4-FFF2-40B4-BE49-F238E27FC236}">
                <a16:creationId xmlns:a16="http://schemas.microsoft.com/office/drawing/2014/main" id="{0498EDD6-05E2-4A1C-950F-261D6F06FFC7}"/>
              </a:ext>
            </a:extLst>
          </p:cNvPr>
          <p:cNvGrpSpPr/>
          <p:nvPr/>
        </p:nvGrpSpPr>
        <p:grpSpPr>
          <a:xfrm>
            <a:off x="2406657" y="4176712"/>
            <a:ext cx="516731" cy="261610"/>
            <a:chOff x="2625997" y="5450940"/>
            <a:chExt cx="516731" cy="261610"/>
          </a:xfrm>
        </p:grpSpPr>
        <p:sp>
          <p:nvSpPr>
            <p:cNvPr id="84" name="Oval 83">
              <a:extLst>
                <a:ext uri="{FF2B5EF4-FFF2-40B4-BE49-F238E27FC236}">
                  <a16:creationId xmlns:a16="http://schemas.microsoft.com/office/drawing/2014/main" id="{0210E088-8483-492A-B2AD-73B3C54029C5}"/>
                </a:ext>
              </a:extLst>
            </p:cNvPr>
            <p:cNvSpPr/>
            <p:nvPr/>
          </p:nvSpPr>
          <p:spPr>
            <a:xfrm>
              <a:off x="2663435" y="5479324"/>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85" name="TextBox 84">
              <a:extLst>
                <a:ext uri="{FF2B5EF4-FFF2-40B4-BE49-F238E27FC236}">
                  <a16:creationId xmlns:a16="http://schemas.microsoft.com/office/drawing/2014/main" id="{B95DC669-8459-4989-8EA6-C624CC563341}"/>
                </a:ext>
              </a:extLst>
            </p:cNvPr>
            <p:cNvSpPr txBox="1"/>
            <p:nvPr/>
          </p:nvSpPr>
          <p:spPr>
            <a:xfrm>
              <a:off x="2625997" y="5450940"/>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5" action="ppaction://hlinksldjump">
                    <a:extLst>
                      <a:ext uri="{A12FA001-AC4F-418D-AE19-62706E023703}">
                        <ahyp:hlinkClr xmlns:ahyp="http://schemas.microsoft.com/office/drawing/2018/hyperlinkcolor" val="tx"/>
                      </a:ext>
                    </a:extLst>
                  </a:hlinkClick>
                </a:rPr>
                <a:t>23</a:t>
              </a:r>
              <a:endParaRPr lang="cs-CZ" sz="1100" dirty="0">
                <a:solidFill>
                  <a:schemeClr val="bg1"/>
                </a:solidFill>
                <a:latin typeface="Bahnschrift" panose="020B0502040204020203" pitchFamily="34" charset="0"/>
              </a:endParaRPr>
            </a:p>
          </p:txBody>
        </p:sp>
      </p:grpSp>
      <p:grpSp>
        <p:nvGrpSpPr>
          <p:cNvPr id="37" name="Group 36">
            <a:extLst>
              <a:ext uri="{FF2B5EF4-FFF2-40B4-BE49-F238E27FC236}">
                <a16:creationId xmlns:a16="http://schemas.microsoft.com/office/drawing/2014/main" id="{3F232B5F-8AED-43C7-BE16-932730680BA9}"/>
              </a:ext>
            </a:extLst>
          </p:cNvPr>
          <p:cNvGrpSpPr/>
          <p:nvPr/>
        </p:nvGrpSpPr>
        <p:grpSpPr>
          <a:xfrm>
            <a:off x="4864021" y="6008506"/>
            <a:ext cx="516731" cy="261610"/>
            <a:chOff x="4330120" y="6256272"/>
            <a:chExt cx="516731" cy="261610"/>
          </a:xfrm>
        </p:grpSpPr>
        <p:sp>
          <p:nvSpPr>
            <p:cNvPr id="86" name="Oval 85">
              <a:extLst>
                <a:ext uri="{FF2B5EF4-FFF2-40B4-BE49-F238E27FC236}">
                  <a16:creationId xmlns:a16="http://schemas.microsoft.com/office/drawing/2014/main" id="{3C9A2229-A70B-4A15-ABAC-DA4EB94E0748}"/>
                </a:ext>
              </a:extLst>
            </p:cNvPr>
            <p:cNvSpPr/>
            <p:nvPr/>
          </p:nvSpPr>
          <p:spPr>
            <a:xfrm>
              <a:off x="4368908" y="6287712"/>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87" name="TextBox 86">
              <a:extLst>
                <a:ext uri="{FF2B5EF4-FFF2-40B4-BE49-F238E27FC236}">
                  <a16:creationId xmlns:a16="http://schemas.microsoft.com/office/drawing/2014/main" id="{1EB03832-FDBC-4AF6-984A-F93207377340}"/>
                </a:ext>
              </a:extLst>
            </p:cNvPr>
            <p:cNvSpPr txBox="1"/>
            <p:nvPr/>
          </p:nvSpPr>
          <p:spPr>
            <a:xfrm>
              <a:off x="4330120" y="6256272"/>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5" action="ppaction://hlinksldjump">
                    <a:extLst>
                      <a:ext uri="{A12FA001-AC4F-418D-AE19-62706E023703}">
                        <ahyp:hlinkClr xmlns:ahyp="http://schemas.microsoft.com/office/drawing/2018/hyperlinkcolor" val="tx"/>
                      </a:ext>
                    </a:extLst>
                  </a:hlinkClick>
                </a:rPr>
                <a:t>24</a:t>
              </a:r>
              <a:endParaRPr lang="cs-CZ" sz="1100" dirty="0">
                <a:solidFill>
                  <a:schemeClr val="bg1"/>
                </a:solidFill>
                <a:latin typeface="Bahnschrift" panose="020B0502040204020203" pitchFamily="34" charset="0"/>
              </a:endParaRPr>
            </a:p>
          </p:txBody>
        </p:sp>
      </p:grpSp>
      <p:grpSp>
        <p:nvGrpSpPr>
          <p:cNvPr id="44" name="Group 43">
            <a:extLst>
              <a:ext uri="{FF2B5EF4-FFF2-40B4-BE49-F238E27FC236}">
                <a16:creationId xmlns:a16="http://schemas.microsoft.com/office/drawing/2014/main" id="{DBA2EEE3-3E14-4C75-82C8-D489B8963EDC}"/>
              </a:ext>
            </a:extLst>
          </p:cNvPr>
          <p:cNvGrpSpPr/>
          <p:nvPr/>
        </p:nvGrpSpPr>
        <p:grpSpPr>
          <a:xfrm>
            <a:off x="2813633" y="4069383"/>
            <a:ext cx="516731" cy="261610"/>
            <a:chOff x="1270687" y="5539816"/>
            <a:chExt cx="516731" cy="261610"/>
          </a:xfrm>
        </p:grpSpPr>
        <p:sp>
          <p:nvSpPr>
            <p:cNvPr id="88" name="Oval 87">
              <a:extLst>
                <a:ext uri="{FF2B5EF4-FFF2-40B4-BE49-F238E27FC236}">
                  <a16:creationId xmlns:a16="http://schemas.microsoft.com/office/drawing/2014/main" id="{BC8B20BD-9105-4841-97E1-092227D34610}"/>
                </a:ext>
              </a:extLst>
            </p:cNvPr>
            <p:cNvSpPr/>
            <p:nvPr/>
          </p:nvSpPr>
          <p:spPr>
            <a:xfrm>
              <a:off x="1311491" y="5565267"/>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89" name="TextBox 88">
              <a:extLst>
                <a:ext uri="{FF2B5EF4-FFF2-40B4-BE49-F238E27FC236}">
                  <a16:creationId xmlns:a16="http://schemas.microsoft.com/office/drawing/2014/main" id="{53569E56-A0CE-4272-8D83-0038AC27AE47}"/>
                </a:ext>
              </a:extLst>
            </p:cNvPr>
            <p:cNvSpPr txBox="1"/>
            <p:nvPr/>
          </p:nvSpPr>
          <p:spPr>
            <a:xfrm>
              <a:off x="1270687" y="5539816"/>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6" action="ppaction://hlinksldjump">
                    <a:extLst>
                      <a:ext uri="{A12FA001-AC4F-418D-AE19-62706E023703}">
                        <ahyp:hlinkClr xmlns:ahyp="http://schemas.microsoft.com/office/drawing/2018/hyperlinkcolor" val="tx"/>
                      </a:ext>
                    </a:extLst>
                  </a:hlinkClick>
                </a:rPr>
                <a:t>25</a:t>
              </a:r>
              <a:endParaRPr lang="cs-CZ" sz="1100" dirty="0">
                <a:solidFill>
                  <a:schemeClr val="bg1"/>
                </a:solidFill>
                <a:latin typeface="Bahnschrift" panose="020B0502040204020203" pitchFamily="34" charset="0"/>
              </a:endParaRPr>
            </a:p>
          </p:txBody>
        </p:sp>
      </p:grpSp>
      <p:grpSp>
        <p:nvGrpSpPr>
          <p:cNvPr id="41" name="Group 40">
            <a:extLst>
              <a:ext uri="{FF2B5EF4-FFF2-40B4-BE49-F238E27FC236}">
                <a16:creationId xmlns:a16="http://schemas.microsoft.com/office/drawing/2014/main" id="{DE2C274E-53BC-4E1D-8978-A0C66A27EDF7}"/>
              </a:ext>
            </a:extLst>
          </p:cNvPr>
          <p:cNvGrpSpPr/>
          <p:nvPr/>
        </p:nvGrpSpPr>
        <p:grpSpPr>
          <a:xfrm>
            <a:off x="2542808" y="4849317"/>
            <a:ext cx="516731" cy="261610"/>
            <a:chOff x="2386500" y="4029120"/>
            <a:chExt cx="516731" cy="261610"/>
          </a:xfrm>
        </p:grpSpPr>
        <p:sp>
          <p:nvSpPr>
            <p:cNvPr id="90" name="Oval 89">
              <a:extLst>
                <a:ext uri="{FF2B5EF4-FFF2-40B4-BE49-F238E27FC236}">
                  <a16:creationId xmlns:a16="http://schemas.microsoft.com/office/drawing/2014/main" id="{507F3704-613C-4340-8B56-B98E38A7818E}"/>
                </a:ext>
              </a:extLst>
            </p:cNvPr>
            <p:cNvSpPr/>
            <p:nvPr/>
          </p:nvSpPr>
          <p:spPr>
            <a:xfrm>
              <a:off x="2422351" y="4054329"/>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91" name="TextBox 90">
              <a:extLst>
                <a:ext uri="{FF2B5EF4-FFF2-40B4-BE49-F238E27FC236}">
                  <a16:creationId xmlns:a16="http://schemas.microsoft.com/office/drawing/2014/main" id="{2122533B-5D36-4615-B476-183607B12AC2}"/>
                </a:ext>
              </a:extLst>
            </p:cNvPr>
            <p:cNvSpPr txBox="1"/>
            <p:nvPr/>
          </p:nvSpPr>
          <p:spPr>
            <a:xfrm>
              <a:off x="2386500" y="4029120"/>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6" action="ppaction://hlinksldjump">
                    <a:extLst>
                      <a:ext uri="{A12FA001-AC4F-418D-AE19-62706E023703}">
                        <ahyp:hlinkClr xmlns:ahyp="http://schemas.microsoft.com/office/drawing/2018/hyperlinkcolor" val="tx"/>
                      </a:ext>
                    </a:extLst>
                  </a:hlinkClick>
                </a:rPr>
                <a:t>26</a:t>
              </a:r>
              <a:endParaRPr lang="cs-CZ" sz="1100" dirty="0">
                <a:solidFill>
                  <a:schemeClr val="bg1"/>
                </a:solidFill>
                <a:latin typeface="Bahnschrift" panose="020B0502040204020203" pitchFamily="34" charset="0"/>
              </a:endParaRPr>
            </a:p>
          </p:txBody>
        </p:sp>
      </p:grpSp>
      <p:grpSp>
        <p:nvGrpSpPr>
          <p:cNvPr id="47" name="Group 46">
            <a:extLst>
              <a:ext uri="{FF2B5EF4-FFF2-40B4-BE49-F238E27FC236}">
                <a16:creationId xmlns:a16="http://schemas.microsoft.com/office/drawing/2014/main" id="{5A22202B-13D4-45B2-838F-987760590F17}"/>
              </a:ext>
            </a:extLst>
          </p:cNvPr>
          <p:cNvGrpSpPr/>
          <p:nvPr/>
        </p:nvGrpSpPr>
        <p:grpSpPr>
          <a:xfrm>
            <a:off x="4588811" y="5446332"/>
            <a:ext cx="516731" cy="261610"/>
            <a:chOff x="4585283" y="6326610"/>
            <a:chExt cx="516731" cy="261610"/>
          </a:xfrm>
        </p:grpSpPr>
        <p:sp>
          <p:nvSpPr>
            <p:cNvPr id="92" name="Oval 91">
              <a:extLst>
                <a:ext uri="{FF2B5EF4-FFF2-40B4-BE49-F238E27FC236}">
                  <a16:creationId xmlns:a16="http://schemas.microsoft.com/office/drawing/2014/main" id="{8CA1153F-7A0C-490C-B6C6-7D6841A6F190}"/>
                </a:ext>
              </a:extLst>
            </p:cNvPr>
            <p:cNvSpPr/>
            <p:nvPr/>
          </p:nvSpPr>
          <p:spPr>
            <a:xfrm>
              <a:off x="4616371" y="6351819"/>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93" name="TextBox 92">
              <a:extLst>
                <a:ext uri="{FF2B5EF4-FFF2-40B4-BE49-F238E27FC236}">
                  <a16:creationId xmlns:a16="http://schemas.microsoft.com/office/drawing/2014/main" id="{F232EE9A-EAA0-4941-94E4-42C18469D0DC}"/>
                </a:ext>
              </a:extLst>
            </p:cNvPr>
            <p:cNvSpPr txBox="1"/>
            <p:nvPr/>
          </p:nvSpPr>
          <p:spPr>
            <a:xfrm>
              <a:off x="4585283" y="6326610"/>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6" action="ppaction://hlinksldjump">
                    <a:extLst>
                      <a:ext uri="{A12FA001-AC4F-418D-AE19-62706E023703}">
                        <ahyp:hlinkClr xmlns:ahyp="http://schemas.microsoft.com/office/drawing/2018/hyperlinkcolor" val="tx"/>
                      </a:ext>
                    </a:extLst>
                  </a:hlinkClick>
                </a:rPr>
                <a:t>27</a:t>
              </a:r>
              <a:endParaRPr lang="cs-CZ" sz="1100" dirty="0">
                <a:solidFill>
                  <a:schemeClr val="bg1"/>
                </a:solidFill>
                <a:latin typeface="Bahnschrift" panose="020B0502040204020203" pitchFamily="34" charset="0"/>
              </a:endParaRPr>
            </a:p>
          </p:txBody>
        </p:sp>
      </p:grpSp>
      <p:grpSp>
        <p:nvGrpSpPr>
          <p:cNvPr id="49" name="Group 48">
            <a:extLst>
              <a:ext uri="{FF2B5EF4-FFF2-40B4-BE49-F238E27FC236}">
                <a16:creationId xmlns:a16="http://schemas.microsoft.com/office/drawing/2014/main" id="{684D5289-9F78-4637-A8EF-00CD1517E0CE}"/>
              </a:ext>
            </a:extLst>
          </p:cNvPr>
          <p:cNvGrpSpPr/>
          <p:nvPr/>
        </p:nvGrpSpPr>
        <p:grpSpPr>
          <a:xfrm>
            <a:off x="2433379" y="3971710"/>
            <a:ext cx="516731" cy="261610"/>
            <a:chOff x="1643122" y="4562642"/>
            <a:chExt cx="516731" cy="261610"/>
          </a:xfrm>
        </p:grpSpPr>
        <p:sp>
          <p:nvSpPr>
            <p:cNvPr id="94" name="Oval 93">
              <a:extLst>
                <a:ext uri="{FF2B5EF4-FFF2-40B4-BE49-F238E27FC236}">
                  <a16:creationId xmlns:a16="http://schemas.microsoft.com/office/drawing/2014/main" id="{C5C878FE-9B3F-4D5B-AE3A-0ABDB5143F0C}"/>
                </a:ext>
              </a:extLst>
            </p:cNvPr>
            <p:cNvSpPr/>
            <p:nvPr/>
          </p:nvSpPr>
          <p:spPr>
            <a:xfrm>
              <a:off x="1682696" y="4590280"/>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95" name="TextBox 94">
              <a:extLst>
                <a:ext uri="{FF2B5EF4-FFF2-40B4-BE49-F238E27FC236}">
                  <a16:creationId xmlns:a16="http://schemas.microsoft.com/office/drawing/2014/main" id="{19397A8D-45A1-44EF-A7D2-7FAA666C29C4}"/>
                </a:ext>
              </a:extLst>
            </p:cNvPr>
            <p:cNvSpPr txBox="1"/>
            <p:nvPr/>
          </p:nvSpPr>
          <p:spPr>
            <a:xfrm>
              <a:off x="1643122" y="4562642"/>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6" action="ppaction://hlinksldjump">
                    <a:extLst>
                      <a:ext uri="{A12FA001-AC4F-418D-AE19-62706E023703}">
                        <ahyp:hlinkClr xmlns:ahyp="http://schemas.microsoft.com/office/drawing/2018/hyperlinkcolor" val="tx"/>
                      </a:ext>
                    </a:extLst>
                  </a:hlinkClick>
                </a:rPr>
                <a:t>28</a:t>
              </a:r>
              <a:endParaRPr lang="cs-CZ" sz="1100" dirty="0">
                <a:solidFill>
                  <a:schemeClr val="bg1"/>
                </a:solidFill>
                <a:latin typeface="Bahnschrift" panose="020B0502040204020203" pitchFamily="34" charset="0"/>
              </a:endParaRPr>
            </a:p>
          </p:txBody>
        </p:sp>
      </p:grpSp>
      <p:grpSp>
        <p:nvGrpSpPr>
          <p:cNvPr id="50" name="Group 49">
            <a:extLst>
              <a:ext uri="{FF2B5EF4-FFF2-40B4-BE49-F238E27FC236}">
                <a16:creationId xmlns:a16="http://schemas.microsoft.com/office/drawing/2014/main" id="{9433D1B2-A5A1-47C0-9E4C-0B210CCC277D}"/>
              </a:ext>
            </a:extLst>
          </p:cNvPr>
          <p:cNvGrpSpPr/>
          <p:nvPr/>
        </p:nvGrpSpPr>
        <p:grpSpPr>
          <a:xfrm>
            <a:off x="3457870" y="5191697"/>
            <a:ext cx="516731" cy="261610"/>
            <a:chOff x="5349533" y="5711409"/>
            <a:chExt cx="516731" cy="261610"/>
          </a:xfrm>
        </p:grpSpPr>
        <p:sp>
          <p:nvSpPr>
            <p:cNvPr id="96" name="Oval 95">
              <a:extLst>
                <a:ext uri="{FF2B5EF4-FFF2-40B4-BE49-F238E27FC236}">
                  <a16:creationId xmlns:a16="http://schemas.microsoft.com/office/drawing/2014/main" id="{671F0129-BC7E-4BB1-B574-710B94972A4B}"/>
                </a:ext>
              </a:extLst>
            </p:cNvPr>
            <p:cNvSpPr/>
            <p:nvPr/>
          </p:nvSpPr>
          <p:spPr>
            <a:xfrm>
              <a:off x="5383808" y="5734910"/>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97" name="TextBox 96">
              <a:extLst>
                <a:ext uri="{FF2B5EF4-FFF2-40B4-BE49-F238E27FC236}">
                  <a16:creationId xmlns:a16="http://schemas.microsoft.com/office/drawing/2014/main" id="{E54FB883-EFFE-4DF8-924B-E382EDFE01B7}"/>
                </a:ext>
              </a:extLst>
            </p:cNvPr>
            <p:cNvSpPr txBox="1"/>
            <p:nvPr/>
          </p:nvSpPr>
          <p:spPr>
            <a:xfrm>
              <a:off x="5349533" y="5711409"/>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7" action="ppaction://hlinksldjump">
                    <a:extLst>
                      <a:ext uri="{A12FA001-AC4F-418D-AE19-62706E023703}">
                        <ahyp:hlinkClr xmlns:ahyp="http://schemas.microsoft.com/office/drawing/2018/hyperlinkcolor" val="tx"/>
                      </a:ext>
                    </a:extLst>
                  </a:hlinkClick>
                </a:rPr>
                <a:t>29</a:t>
              </a:r>
              <a:endParaRPr lang="cs-CZ" sz="1100" dirty="0">
                <a:solidFill>
                  <a:schemeClr val="bg1"/>
                </a:solidFill>
                <a:latin typeface="Bahnschrift" panose="020B0502040204020203" pitchFamily="34" charset="0"/>
              </a:endParaRPr>
            </a:p>
          </p:txBody>
        </p:sp>
      </p:grpSp>
      <p:grpSp>
        <p:nvGrpSpPr>
          <p:cNvPr id="51" name="Group 50">
            <a:extLst>
              <a:ext uri="{FF2B5EF4-FFF2-40B4-BE49-F238E27FC236}">
                <a16:creationId xmlns:a16="http://schemas.microsoft.com/office/drawing/2014/main" id="{A9DCA987-AE3B-4C20-B299-DECAEA2ADC51}"/>
              </a:ext>
            </a:extLst>
          </p:cNvPr>
          <p:cNvGrpSpPr/>
          <p:nvPr/>
        </p:nvGrpSpPr>
        <p:grpSpPr>
          <a:xfrm>
            <a:off x="3860513" y="5097306"/>
            <a:ext cx="516731" cy="261610"/>
            <a:chOff x="2955927" y="3899353"/>
            <a:chExt cx="516731" cy="261610"/>
          </a:xfrm>
        </p:grpSpPr>
        <p:sp>
          <p:nvSpPr>
            <p:cNvPr id="98" name="Oval 97">
              <a:extLst>
                <a:ext uri="{FF2B5EF4-FFF2-40B4-BE49-F238E27FC236}">
                  <a16:creationId xmlns:a16="http://schemas.microsoft.com/office/drawing/2014/main" id="{B3D666EE-1F3D-4D42-B266-04B556403A66}"/>
                </a:ext>
              </a:extLst>
            </p:cNvPr>
            <p:cNvSpPr/>
            <p:nvPr/>
          </p:nvSpPr>
          <p:spPr>
            <a:xfrm>
              <a:off x="2995428" y="3926635"/>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99" name="TextBox 98">
              <a:extLst>
                <a:ext uri="{FF2B5EF4-FFF2-40B4-BE49-F238E27FC236}">
                  <a16:creationId xmlns:a16="http://schemas.microsoft.com/office/drawing/2014/main" id="{AFE180C0-8C10-4EC9-91A4-E5ACD1BDF0DC}"/>
                </a:ext>
              </a:extLst>
            </p:cNvPr>
            <p:cNvSpPr txBox="1"/>
            <p:nvPr/>
          </p:nvSpPr>
          <p:spPr>
            <a:xfrm>
              <a:off x="2955927" y="3899353"/>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7" action="ppaction://hlinksldjump">
                    <a:extLst>
                      <a:ext uri="{A12FA001-AC4F-418D-AE19-62706E023703}">
                        <ahyp:hlinkClr xmlns:ahyp="http://schemas.microsoft.com/office/drawing/2018/hyperlinkcolor" val="tx"/>
                      </a:ext>
                    </a:extLst>
                  </a:hlinkClick>
                </a:rPr>
                <a:t>30</a:t>
              </a:r>
              <a:endParaRPr lang="cs-CZ" sz="1100" dirty="0">
                <a:solidFill>
                  <a:schemeClr val="bg1"/>
                </a:solidFill>
                <a:latin typeface="Bahnschrift" panose="020B0502040204020203" pitchFamily="34" charset="0"/>
              </a:endParaRPr>
            </a:p>
          </p:txBody>
        </p:sp>
      </p:grpSp>
      <p:grpSp>
        <p:nvGrpSpPr>
          <p:cNvPr id="46" name="Group 45">
            <a:extLst>
              <a:ext uri="{FF2B5EF4-FFF2-40B4-BE49-F238E27FC236}">
                <a16:creationId xmlns:a16="http://schemas.microsoft.com/office/drawing/2014/main" id="{D29ED991-C1A7-4C63-8690-D673943B473D}"/>
              </a:ext>
            </a:extLst>
          </p:cNvPr>
          <p:cNvGrpSpPr/>
          <p:nvPr/>
        </p:nvGrpSpPr>
        <p:grpSpPr>
          <a:xfrm>
            <a:off x="2608658" y="5553884"/>
            <a:ext cx="516731" cy="261610"/>
            <a:chOff x="2519336" y="4732406"/>
            <a:chExt cx="516731" cy="261610"/>
          </a:xfrm>
        </p:grpSpPr>
        <p:sp>
          <p:nvSpPr>
            <p:cNvPr id="100" name="Oval 99">
              <a:extLst>
                <a:ext uri="{FF2B5EF4-FFF2-40B4-BE49-F238E27FC236}">
                  <a16:creationId xmlns:a16="http://schemas.microsoft.com/office/drawing/2014/main" id="{AD7C1913-5A70-49B0-8D19-093C6D05A2E6}"/>
                </a:ext>
              </a:extLst>
            </p:cNvPr>
            <p:cNvSpPr/>
            <p:nvPr/>
          </p:nvSpPr>
          <p:spPr>
            <a:xfrm>
              <a:off x="2549826" y="4764349"/>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01" name="TextBox 100">
              <a:extLst>
                <a:ext uri="{FF2B5EF4-FFF2-40B4-BE49-F238E27FC236}">
                  <a16:creationId xmlns:a16="http://schemas.microsoft.com/office/drawing/2014/main" id="{3A53E6D9-50EF-49AB-A263-84CBAF26E586}"/>
                </a:ext>
              </a:extLst>
            </p:cNvPr>
            <p:cNvSpPr txBox="1"/>
            <p:nvPr/>
          </p:nvSpPr>
          <p:spPr>
            <a:xfrm>
              <a:off x="2519336" y="4732406"/>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7" action="ppaction://hlinksldjump">
                    <a:extLst>
                      <a:ext uri="{A12FA001-AC4F-418D-AE19-62706E023703}">
                        <ahyp:hlinkClr xmlns:ahyp="http://schemas.microsoft.com/office/drawing/2018/hyperlinkcolor" val="tx"/>
                      </a:ext>
                    </a:extLst>
                  </a:hlinkClick>
                </a:rPr>
                <a:t>31</a:t>
              </a:r>
              <a:endParaRPr lang="cs-CZ" sz="1100" dirty="0">
                <a:solidFill>
                  <a:schemeClr val="bg1"/>
                </a:solidFill>
                <a:latin typeface="Bahnschrift" panose="020B0502040204020203" pitchFamily="34" charset="0"/>
              </a:endParaRPr>
            </a:p>
          </p:txBody>
        </p:sp>
      </p:grpSp>
      <p:grpSp>
        <p:nvGrpSpPr>
          <p:cNvPr id="48" name="Group 47">
            <a:extLst>
              <a:ext uri="{FF2B5EF4-FFF2-40B4-BE49-F238E27FC236}">
                <a16:creationId xmlns:a16="http://schemas.microsoft.com/office/drawing/2014/main" id="{757B83AC-CE58-4046-80EA-1E62A977A2CF}"/>
              </a:ext>
            </a:extLst>
          </p:cNvPr>
          <p:cNvGrpSpPr/>
          <p:nvPr/>
        </p:nvGrpSpPr>
        <p:grpSpPr>
          <a:xfrm>
            <a:off x="2793358" y="4435352"/>
            <a:ext cx="424246" cy="261610"/>
            <a:chOff x="4796453" y="5488390"/>
            <a:chExt cx="424246" cy="261610"/>
          </a:xfrm>
        </p:grpSpPr>
        <p:sp>
          <p:nvSpPr>
            <p:cNvPr id="102" name="Oval 101">
              <a:extLst>
                <a:ext uri="{FF2B5EF4-FFF2-40B4-BE49-F238E27FC236}">
                  <a16:creationId xmlns:a16="http://schemas.microsoft.com/office/drawing/2014/main" id="{42E5F124-E3E5-4D76-A452-15D751E7671E}"/>
                </a:ext>
              </a:extLst>
            </p:cNvPr>
            <p:cNvSpPr/>
            <p:nvPr/>
          </p:nvSpPr>
          <p:spPr>
            <a:xfrm>
              <a:off x="4838831" y="5522006"/>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03" name="TextBox 102">
              <a:extLst>
                <a:ext uri="{FF2B5EF4-FFF2-40B4-BE49-F238E27FC236}">
                  <a16:creationId xmlns:a16="http://schemas.microsoft.com/office/drawing/2014/main" id="{DE1FF83B-E8A9-4A87-A46C-85AD83E48BFB}"/>
                </a:ext>
              </a:extLst>
            </p:cNvPr>
            <p:cNvSpPr txBox="1"/>
            <p:nvPr/>
          </p:nvSpPr>
          <p:spPr>
            <a:xfrm>
              <a:off x="4796453" y="5488390"/>
              <a:ext cx="424246"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7" action="ppaction://hlinksldjump">
                    <a:extLst>
                      <a:ext uri="{A12FA001-AC4F-418D-AE19-62706E023703}">
                        <ahyp:hlinkClr xmlns:ahyp="http://schemas.microsoft.com/office/drawing/2018/hyperlinkcolor" val="tx"/>
                      </a:ext>
                    </a:extLst>
                  </a:hlinkClick>
                </a:rPr>
                <a:t>32</a:t>
              </a:r>
              <a:endParaRPr lang="cs-CZ" sz="1100" dirty="0">
                <a:solidFill>
                  <a:schemeClr val="bg1"/>
                </a:solidFill>
                <a:latin typeface="Bahnschrift" panose="020B0502040204020203" pitchFamily="34" charset="0"/>
              </a:endParaRPr>
            </a:p>
          </p:txBody>
        </p:sp>
      </p:grpSp>
      <p:grpSp>
        <p:nvGrpSpPr>
          <p:cNvPr id="38" name="Group 37">
            <a:extLst>
              <a:ext uri="{FF2B5EF4-FFF2-40B4-BE49-F238E27FC236}">
                <a16:creationId xmlns:a16="http://schemas.microsoft.com/office/drawing/2014/main" id="{CDE22F1F-9859-490A-93E5-0E260295E62B}"/>
              </a:ext>
            </a:extLst>
          </p:cNvPr>
          <p:cNvGrpSpPr/>
          <p:nvPr/>
        </p:nvGrpSpPr>
        <p:grpSpPr>
          <a:xfrm>
            <a:off x="1962396" y="4236356"/>
            <a:ext cx="516731" cy="261610"/>
            <a:chOff x="2456408" y="4207685"/>
            <a:chExt cx="516731" cy="261610"/>
          </a:xfrm>
        </p:grpSpPr>
        <p:sp>
          <p:nvSpPr>
            <p:cNvPr id="104" name="Oval 103">
              <a:extLst>
                <a:ext uri="{FF2B5EF4-FFF2-40B4-BE49-F238E27FC236}">
                  <a16:creationId xmlns:a16="http://schemas.microsoft.com/office/drawing/2014/main" id="{67ADE40D-F4A1-4A33-B355-FE60682CF704}"/>
                </a:ext>
              </a:extLst>
            </p:cNvPr>
            <p:cNvSpPr/>
            <p:nvPr/>
          </p:nvSpPr>
          <p:spPr>
            <a:xfrm>
              <a:off x="2500321" y="4234199"/>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05" name="TextBox 104">
              <a:extLst>
                <a:ext uri="{FF2B5EF4-FFF2-40B4-BE49-F238E27FC236}">
                  <a16:creationId xmlns:a16="http://schemas.microsoft.com/office/drawing/2014/main" id="{547E9B7E-5B89-408E-B312-B0F06EB7115E}"/>
                </a:ext>
              </a:extLst>
            </p:cNvPr>
            <p:cNvSpPr txBox="1"/>
            <p:nvPr/>
          </p:nvSpPr>
          <p:spPr>
            <a:xfrm>
              <a:off x="2456408" y="4207685"/>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8" action="ppaction://hlinksldjump">
                    <a:extLst>
                      <a:ext uri="{A12FA001-AC4F-418D-AE19-62706E023703}">
                        <ahyp:hlinkClr xmlns:ahyp="http://schemas.microsoft.com/office/drawing/2018/hyperlinkcolor" val="tx"/>
                      </a:ext>
                    </a:extLst>
                  </a:hlinkClick>
                </a:rPr>
                <a:t>33</a:t>
              </a:r>
              <a:endParaRPr lang="cs-CZ" sz="1100" dirty="0">
                <a:solidFill>
                  <a:schemeClr val="bg1"/>
                </a:solidFill>
                <a:latin typeface="Bahnschrift" panose="020B0502040204020203" pitchFamily="34" charset="0"/>
              </a:endParaRPr>
            </a:p>
          </p:txBody>
        </p:sp>
      </p:grpSp>
      <p:grpSp>
        <p:nvGrpSpPr>
          <p:cNvPr id="7" name="Group 6">
            <a:extLst>
              <a:ext uri="{FF2B5EF4-FFF2-40B4-BE49-F238E27FC236}">
                <a16:creationId xmlns:a16="http://schemas.microsoft.com/office/drawing/2014/main" id="{ADCCD3A5-319F-44EF-8B98-BF5EA2D2EEF6}"/>
              </a:ext>
            </a:extLst>
          </p:cNvPr>
          <p:cNvGrpSpPr/>
          <p:nvPr/>
        </p:nvGrpSpPr>
        <p:grpSpPr>
          <a:xfrm>
            <a:off x="4900601" y="6179492"/>
            <a:ext cx="516731" cy="261610"/>
            <a:chOff x="2286724" y="5098712"/>
            <a:chExt cx="516731" cy="261610"/>
          </a:xfrm>
        </p:grpSpPr>
        <p:sp>
          <p:nvSpPr>
            <p:cNvPr id="106" name="Oval 105">
              <a:extLst>
                <a:ext uri="{FF2B5EF4-FFF2-40B4-BE49-F238E27FC236}">
                  <a16:creationId xmlns:a16="http://schemas.microsoft.com/office/drawing/2014/main" id="{D0784159-A820-41E6-AA5B-9BAE9A1AE0E6}"/>
                </a:ext>
              </a:extLst>
            </p:cNvPr>
            <p:cNvSpPr/>
            <p:nvPr/>
          </p:nvSpPr>
          <p:spPr>
            <a:xfrm>
              <a:off x="2337648" y="5123844"/>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07" name="TextBox 106">
              <a:extLst>
                <a:ext uri="{FF2B5EF4-FFF2-40B4-BE49-F238E27FC236}">
                  <a16:creationId xmlns:a16="http://schemas.microsoft.com/office/drawing/2014/main" id="{A52FD382-33E4-4B9C-B9FF-43388C26EC22}"/>
                </a:ext>
              </a:extLst>
            </p:cNvPr>
            <p:cNvSpPr txBox="1"/>
            <p:nvPr/>
          </p:nvSpPr>
          <p:spPr>
            <a:xfrm>
              <a:off x="2286724" y="5098712"/>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8" action="ppaction://hlinksldjump">
                    <a:extLst>
                      <a:ext uri="{A12FA001-AC4F-418D-AE19-62706E023703}">
                        <ahyp:hlinkClr xmlns:ahyp="http://schemas.microsoft.com/office/drawing/2018/hyperlinkcolor" val="tx"/>
                      </a:ext>
                    </a:extLst>
                  </a:hlinkClick>
                </a:rPr>
                <a:t>34</a:t>
              </a:r>
              <a:endParaRPr lang="cs-CZ" sz="1100" dirty="0">
                <a:solidFill>
                  <a:schemeClr val="bg1"/>
                </a:solidFill>
                <a:latin typeface="Bahnschrift" panose="020B0502040204020203" pitchFamily="34" charset="0"/>
              </a:endParaRPr>
            </a:p>
          </p:txBody>
        </p:sp>
      </p:grpSp>
      <p:grpSp>
        <p:nvGrpSpPr>
          <p:cNvPr id="13" name="Group 12">
            <a:extLst>
              <a:ext uri="{FF2B5EF4-FFF2-40B4-BE49-F238E27FC236}">
                <a16:creationId xmlns:a16="http://schemas.microsoft.com/office/drawing/2014/main" id="{D2E522DD-920D-4738-B314-1F9E287ED834}"/>
              </a:ext>
            </a:extLst>
          </p:cNvPr>
          <p:cNvGrpSpPr/>
          <p:nvPr/>
        </p:nvGrpSpPr>
        <p:grpSpPr>
          <a:xfrm>
            <a:off x="2160699" y="4387213"/>
            <a:ext cx="516731" cy="261610"/>
            <a:chOff x="2202074" y="5296915"/>
            <a:chExt cx="516731" cy="261610"/>
          </a:xfrm>
        </p:grpSpPr>
        <p:sp>
          <p:nvSpPr>
            <p:cNvPr id="108" name="Oval 107">
              <a:extLst>
                <a:ext uri="{FF2B5EF4-FFF2-40B4-BE49-F238E27FC236}">
                  <a16:creationId xmlns:a16="http://schemas.microsoft.com/office/drawing/2014/main" id="{1BCB04F8-5950-406D-99AC-8A39A3FE4A53}"/>
                </a:ext>
              </a:extLst>
            </p:cNvPr>
            <p:cNvSpPr/>
            <p:nvPr/>
          </p:nvSpPr>
          <p:spPr>
            <a:xfrm>
              <a:off x="2246039" y="5328567"/>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09" name="TextBox 108">
              <a:extLst>
                <a:ext uri="{FF2B5EF4-FFF2-40B4-BE49-F238E27FC236}">
                  <a16:creationId xmlns:a16="http://schemas.microsoft.com/office/drawing/2014/main" id="{D58E81A9-DD82-4906-B1DE-DA7F1C55FD0C}"/>
                </a:ext>
              </a:extLst>
            </p:cNvPr>
            <p:cNvSpPr txBox="1"/>
            <p:nvPr/>
          </p:nvSpPr>
          <p:spPr>
            <a:xfrm>
              <a:off x="2202074" y="5296915"/>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8" action="ppaction://hlinksldjump">
                    <a:extLst>
                      <a:ext uri="{A12FA001-AC4F-418D-AE19-62706E023703}">
                        <ahyp:hlinkClr xmlns:ahyp="http://schemas.microsoft.com/office/drawing/2018/hyperlinkcolor" val="tx"/>
                      </a:ext>
                    </a:extLst>
                  </a:hlinkClick>
                </a:rPr>
                <a:t>35</a:t>
              </a:r>
              <a:endParaRPr lang="cs-CZ" sz="1100" dirty="0">
                <a:solidFill>
                  <a:schemeClr val="bg1"/>
                </a:solidFill>
                <a:latin typeface="Bahnschrift" panose="020B0502040204020203" pitchFamily="34" charset="0"/>
              </a:endParaRPr>
            </a:p>
          </p:txBody>
        </p:sp>
      </p:grpSp>
      <p:grpSp>
        <p:nvGrpSpPr>
          <p:cNvPr id="52" name="Group 51">
            <a:extLst>
              <a:ext uri="{FF2B5EF4-FFF2-40B4-BE49-F238E27FC236}">
                <a16:creationId xmlns:a16="http://schemas.microsoft.com/office/drawing/2014/main" id="{B2A6C627-B26F-45E6-8733-3D30B4E3B809}"/>
              </a:ext>
            </a:extLst>
          </p:cNvPr>
          <p:cNvGrpSpPr/>
          <p:nvPr/>
        </p:nvGrpSpPr>
        <p:grpSpPr>
          <a:xfrm>
            <a:off x="5595135" y="5392732"/>
            <a:ext cx="516731" cy="261610"/>
            <a:chOff x="3602817" y="5373489"/>
            <a:chExt cx="516731" cy="261610"/>
          </a:xfrm>
        </p:grpSpPr>
        <p:sp>
          <p:nvSpPr>
            <p:cNvPr id="110" name="Oval 109">
              <a:extLst>
                <a:ext uri="{FF2B5EF4-FFF2-40B4-BE49-F238E27FC236}">
                  <a16:creationId xmlns:a16="http://schemas.microsoft.com/office/drawing/2014/main" id="{D37F4430-1297-4451-B169-8625D7214E00}"/>
                </a:ext>
              </a:extLst>
            </p:cNvPr>
            <p:cNvSpPr/>
            <p:nvPr/>
          </p:nvSpPr>
          <p:spPr>
            <a:xfrm>
              <a:off x="3637555" y="5400771"/>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11" name="TextBox 110">
              <a:extLst>
                <a:ext uri="{FF2B5EF4-FFF2-40B4-BE49-F238E27FC236}">
                  <a16:creationId xmlns:a16="http://schemas.microsoft.com/office/drawing/2014/main" id="{910EDF1A-C20E-4E52-AE5F-809BB19B4B09}"/>
                </a:ext>
              </a:extLst>
            </p:cNvPr>
            <p:cNvSpPr txBox="1"/>
            <p:nvPr/>
          </p:nvSpPr>
          <p:spPr>
            <a:xfrm>
              <a:off x="3602817" y="5373489"/>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8" action="ppaction://hlinksldjump">
                    <a:extLst>
                      <a:ext uri="{A12FA001-AC4F-418D-AE19-62706E023703}">
                        <ahyp:hlinkClr xmlns:ahyp="http://schemas.microsoft.com/office/drawing/2018/hyperlinkcolor" val="tx"/>
                      </a:ext>
                    </a:extLst>
                  </a:hlinkClick>
                </a:rPr>
                <a:t>36</a:t>
              </a:r>
              <a:endParaRPr lang="cs-CZ" sz="1100" dirty="0">
                <a:solidFill>
                  <a:schemeClr val="bg1"/>
                </a:solidFill>
                <a:latin typeface="Bahnschrift" panose="020B0502040204020203" pitchFamily="34" charset="0"/>
              </a:endParaRPr>
            </a:p>
          </p:txBody>
        </p:sp>
      </p:grpSp>
      <p:grpSp>
        <p:nvGrpSpPr>
          <p:cNvPr id="53" name="Group 52">
            <a:extLst>
              <a:ext uri="{FF2B5EF4-FFF2-40B4-BE49-F238E27FC236}">
                <a16:creationId xmlns:a16="http://schemas.microsoft.com/office/drawing/2014/main" id="{788B865D-9EE9-4CF6-B0D7-27E87D7BA55C}"/>
              </a:ext>
            </a:extLst>
          </p:cNvPr>
          <p:cNvGrpSpPr/>
          <p:nvPr/>
        </p:nvGrpSpPr>
        <p:grpSpPr>
          <a:xfrm>
            <a:off x="2117384" y="4035382"/>
            <a:ext cx="516731" cy="261610"/>
            <a:chOff x="4295708" y="5373489"/>
            <a:chExt cx="516731" cy="261610"/>
          </a:xfrm>
        </p:grpSpPr>
        <p:sp>
          <p:nvSpPr>
            <p:cNvPr id="112" name="Oval 111">
              <a:extLst>
                <a:ext uri="{FF2B5EF4-FFF2-40B4-BE49-F238E27FC236}">
                  <a16:creationId xmlns:a16="http://schemas.microsoft.com/office/drawing/2014/main" id="{2A80BEC9-F5FC-407B-942F-FF715FC15C27}"/>
                </a:ext>
              </a:extLst>
            </p:cNvPr>
            <p:cNvSpPr/>
            <p:nvPr/>
          </p:nvSpPr>
          <p:spPr>
            <a:xfrm>
              <a:off x="4330446" y="5400771"/>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13" name="TextBox 112">
              <a:extLst>
                <a:ext uri="{FF2B5EF4-FFF2-40B4-BE49-F238E27FC236}">
                  <a16:creationId xmlns:a16="http://schemas.microsoft.com/office/drawing/2014/main" id="{40B03A75-0F48-479A-B915-B34F42355ACC}"/>
                </a:ext>
              </a:extLst>
            </p:cNvPr>
            <p:cNvSpPr txBox="1"/>
            <p:nvPr/>
          </p:nvSpPr>
          <p:spPr>
            <a:xfrm>
              <a:off x="4295708" y="5373489"/>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9" action="ppaction://hlinksldjump">
                    <a:extLst>
                      <a:ext uri="{A12FA001-AC4F-418D-AE19-62706E023703}">
                        <ahyp:hlinkClr xmlns:ahyp="http://schemas.microsoft.com/office/drawing/2018/hyperlinkcolor" val="tx"/>
                      </a:ext>
                    </a:extLst>
                  </a:hlinkClick>
                </a:rPr>
                <a:t>37</a:t>
              </a:r>
              <a:endParaRPr lang="cs-CZ" sz="1100" dirty="0">
                <a:solidFill>
                  <a:schemeClr val="bg1"/>
                </a:solidFill>
                <a:latin typeface="Bahnschrift" panose="020B0502040204020203" pitchFamily="34" charset="0"/>
              </a:endParaRPr>
            </a:p>
          </p:txBody>
        </p:sp>
      </p:grpSp>
      <p:grpSp>
        <p:nvGrpSpPr>
          <p:cNvPr id="54" name="Group 53">
            <a:extLst>
              <a:ext uri="{FF2B5EF4-FFF2-40B4-BE49-F238E27FC236}">
                <a16:creationId xmlns:a16="http://schemas.microsoft.com/office/drawing/2014/main" id="{38E1DCF8-AEF4-4679-92AF-8D0B39F8742A}"/>
              </a:ext>
            </a:extLst>
          </p:cNvPr>
          <p:cNvGrpSpPr/>
          <p:nvPr/>
        </p:nvGrpSpPr>
        <p:grpSpPr>
          <a:xfrm>
            <a:off x="4328464" y="6140486"/>
            <a:ext cx="516731" cy="261610"/>
            <a:chOff x="2427025" y="5820876"/>
            <a:chExt cx="516731" cy="261610"/>
          </a:xfrm>
        </p:grpSpPr>
        <p:sp>
          <p:nvSpPr>
            <p:cNvPr id="114" name="Oval 113">
              <a:extLst>
                <a:ext uri="{FF2B5EF4-FFF2-40B4-BE49-F238E27FC236}">
                  <a16:creationId xmlns:a16="http://schemas.microsoft.com/office/drawing/2014/main" id="{EF4F4724-7556-40C5-AC1F-BCF63183913A}"/>
                </a:ext>
              </a:extLst>
            </p:cNvPr>
            <p:cNvSpPr/>
            <p:nvPr/>
          </p:nvSpPr>
          <p:spPr>
            <a:xfrm>
              <a:off x="2466526" y="5848158"/>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15" name="TextBox 114">
              <a:extLst>
                <a:ext uri="{FF2B5EF4-FFF2-40B4-BE49-F238E27FC236}">
                  <a16:creationId xmlns:a16="http://schemas.microsoft.com/office/drawing/2014/main" id="{0108C051-3826-482D-9145-9980254C2A0A}"/>
                </a:ext>
              </a:extLst>
            </p:cNvPr>
            <p:cNvSpPr txBox="1"/>
            <p:nvPr/>
          </p:nvSpPr>
          <p:spPr>
            <a:xfrm>
              <a:off x="2427025" y="5820876"/>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9" action="ppaction://hlinksldjump">
                    <a:extLst>
                      <a:ext uri="{A12FA001-AC4F-418D-AE19-62706E023703}">
                        <ahyp:hlinkClr xmlns:ahyp="http://schemas.microsoft.com/office/drawing/2018/hyperlinkcolor" val="tx"/>
                      </a:ext>
                    </a:extLst>
                  </a:hlinkClick>
                </a:rPr>
                <a:t>38</a:t>
              </a:r>
              <a:endParaRPr lang="cs-CZ" sz="1100" dirty="0">
                <a:solidFill>
                  <a:schemeClr val="bg1"/>
                </a:solidFill>
                <a:latin typeface="Bahnschrift" panose="020B0502040204020203" pitchFamily="34" charset="0"/>
              </a:endParaRPr>
            </a:p>
          </p:txBody>
        </p:sp>
      </p:grpSp>
      <p:grpSp>
        <p:nvGrpSpPr>
          <p:cNvPr id="55" name="Group 54">
            <a:extLst>
              <a:ext uri="{FF2B5EF4-FFF2-40B4-BE49-F238E27FC236}">
                <a16:creationId xmlns:a16="http://schemas.microsoft.com/office/drawing/2014/main" id="{4976D285-9797-424C-8159-FC9753A05FE3}"/>
              </a:ext>
            </a:extLst>
          </p:cNvPr>
          <p:cNvGrpSpPr/>
          <p:nvPr/>
        </p:nvGrpSpPr>
        <p:grpSpPr>
          <a:xfrm>
            <a:off x="1263484" y="5467876"/>
            <a:ext cx="516731" cy="261610"/>
            <a:chOff x="2852629" y="4668925"/>
            <a:chExt cx="516731" cy="261610"/>
          </a:xfrm>
        </p:grpSpPr>
        <p:sp>
          <p:nvSpPr>
            <p:cNvPr id="116" name="Oval 115">
              <a:extLst>
                <a:ext uri="{FF2B5EF4-FFF2-40B4-BE49-F238E27FC236}">
                  <a16:creationId xmlns:a16="http://schemas.microsoft.com/office/drawing/2014/main" id="{FBF27167-69E3-48A9-A911-D2F5A16629F3}"/>
                </a:ext>
              </a:extLst>
            </p:cNvPr>
            <p:cNvSpPr/>
            <p:nvPr/>
          </p:nvSpPr>
          <p:spPr>
            <a:xfrm>
              <a:off x="2887367" y="4696207"/>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17" name="TextBox 116">
              <a:extLst>
                <a:ext uri="{FF2B5EF4-FFF2-40B4-BE49-F238E27FC236}">
                  <a16:creationId xmlns:a16="http://schemas.microsoft.com/office/drawing/2014/main" id="{FC343F67-4626-4B10-B583-F8D5F0907CF6}"/>
                </a:ext>
              </a:extLst>
            </p:cNvPr>
            <p:cNvSpPr txBox="1"/>
            <p:nvPr/>
          </p:nvSpPr>
          <p:spPr>
            <a:xfrm>
              <a:off x="2852629" y="4668925"/>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8" action="ppaction://hlinksldjump">
                    <a:extLst>
                      <a:ext uri="{A12FA001-AC4F-418D-AE19-62706E023703}">
                        <ahyp:hlinkClr xmlns:ahyp="http://schemas.microsoft.com/office/drawing/2018/hyperlinkcolor" val="tx"/>
                      </a:ext>
                    </a:extLst>
                  </a:hlinkClick>
                </a:rPr>
                <a:t>39</a:t>
              </a:r>
              <a:endParaRPr lang="cs-CZ" sz="1100" dirty="0">
                <a:solidFill>
                  <a:schemeClr val="bg1"/>
                </a:solidFill>
                <a:latin typeface="Bahnschrift" panose="020B0502040204020203" pitchFamily="34" charset="0"/>
              </a:endParaRPr>
            </a:p>
          </p:txBody>
        </p:sp>
      </p:grpSp>
      <p:grpSp>
        <p:nvGrpSpPr>
          <p:cNvPr id="56" name="Group 55">
            <a:extLst>
              <a:ext uri="{FF2B5EF4-FFF2-40B4-BE49-F238E27FC236}">
                <a16:creationId xmlns:a16="http://schemas.microsoft.com/office/drawing/2014/main" id="{351960B4-C2D3-4F51-A926-3431735DED12}"/>
              </a:ext>
            </a:extLst>
          </p:cNvPr>
          <p:cNvGrpSpPr/>
          <p:nvPr/>
        </p:nvGrpSpPr>
        <p:grpSpPr>
          <a:xfrm>
            <a:off x="5215924" y="5187251"/>
            <a:ext cx="516731" cy="261610"/>
            <a:chOff x="3518110" y="4591176"/>
            <a:chExt cx="516731" cy="261610"/>
          </a:xfrm>
        </p:grpSpPr>
        <p:sp>
          <p:nvSpPr>
            <p:cNvPr id="118" name="Oval 117">
              <a:extLst>
                <a:ext uri="{FF2B5EF4-FFF2-40B4-BE49-F238E27FC236}">
                  <a16:creationId xmlns:a16="http://schemas.microsoft.com/office/drawing/2014/main" id="{28B0EDA8-CD96-407D-A530-DAEB933A9717}"/>
                </a:ext>
              </a:extLst>
            </p:cNvPr>
            <p:cNvSpPr/>
            <p:nvPr/>
          </p:nvSpPr>
          <p:spPr>
            <a:xfrm>
              <a:off x="3557611" y="4618458"/>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19" name="TextBox 118">
              <a:extLst>
                <a:ext uri="{FF2B5EF4-FFF2-40B4-BE49-F238E27FC236}">
                  <a16:creationId xmlns:a16="http://schemas.microsoft.com/office/drawing/2014/main" id="{4CF411D8-7C05-4FB6-80D7-A3522862BE4F}"/>
                </a:ext>
              </a:extLst>
            </p:cNvPr>
            <p:cNvSpPr txBox="1"/>
            <p:nvPr/>
          </p:nvSpPr>
          <p:spPr>
            <a:xfrm>
              <a:off x="3518110" y="4591176"/>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9" action="ppaction://hlinksldjump">
                    <a:extLst>
                      <a:ext uri="{A12FA001-AC4F-418D-AE19-62706E023703}">
                        <ahyp:hlinkClr xmlns:ahyp="http://schemas.microsoft.com/office/drawing/2018/hyperlinkcolor" val="tx"/>
                      </a:ext>
                    </a:extLst>
                  </a:hlinkClick>
                </a:rPr>
                <a:t>40</a:t>
              </a:r>
              <a:endParaRPr lang="cs-CZ" sz="1100" dirty="0">
                <a:solidFill>
                  <a:schemeClr val="bg1"/>
                </a:solidFill>
                <a:latin typeface="Bahnschrift" panose="020B0502040204020203" pitchFamily="34" charset="0"/>
              </a:endParaRPr>
            </a:p>
          </p:txBody>
        </p:sp>
      </p:grpSp>
      <p:grpSp>
        <p:nvGrpSpPr>
          <p:cNvPr id="36" name="Group 35">
            <a:extLst>
              <a:ext uri="{FF2B5EF4-FFF2-40B4-BE49-F238E27FC236}">
                <a16:creationId xmlns:a16="http://schemas.microsoft.com/office/drawing/2014/main" id="{75C152B8-8C77-434D-B6E3-2B0AC2D4C2C2}"/>
              </a:ext>
            </a:extLst>
          </p:cNvPr>
          <p:cNvGrpSpPr/>
          <p:nvPr/>
        </p:nvGrpSpPr>
        <p:grpSpPr>
          <a:xfrm>
            <a:off x="5400921" y="5260585"/>
            <a:ext cx="516731" cy="261610"/>
            <a:chOff x="1923231" y="4168170"/>
            <a:chExt cx="516731" cy="261610"/>
          </a:xfrm>
        </p:grpSpPr>
        <p:sp>
          <p:nvSpPr>
            <p:cNvPr id="120" name="Oval 119">
              <a:extLst>
                <a:ext uri="{FF2B5EF4-FFF2-40B4-BE49-F238E27FC236}">
                  <a16:creationId xmlns:a16="http://schemas.microsoft.com/office/drawing/2014/main" id="{89088EAB-A1B7-4C3D-AA9E-4F754601B6F0}"/>
                </a:ext>
              </a:extLst>
            </p:cNvPr>
            <p:cNvSpPr/>
            <p:nvPr/>
          </p:nvSpPr>
          <p:spPr>
            <a:xfrm>
              <a:off x="1957293" y="4194680"/>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21" name="TextBox 120">
              <a:extLst>
                <a:ext uri="{FF2B5EF4-FFF2-40B4-BE49-F238E27FC236}">
                  <a16:creationId xmlns:a16="http://schemas.microsoft.com/office/drawing/2014/main" id="{23C473DB-7726-4054-B360-8DAEF5C1BD58}"/>
                </a:ext>
              </a:extLst>
            </p:cNvPr>
            <p:cNvSpPr txBox="1"/>
            <p:nvPr/>
          </p:nvSpPr>
          <p:spPr>
            <a:xfrm>
              <a:off x="1923231" y="4168170"/>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20" action="ppaction://hlinksldjump">
                    <a:extLst>
                      <a:ext uri="{A12FA001-AC4F-418D-AE19-62706E023703}">
                        <ahyp:hlinkClr xmlns:ahyp="http://schemas.microsoft.com/office/drawing/2018/hyperlinkcolor" val="tx"/>
                      </a:ext>
                    </a:extLst>
                  </a:hlinkClick>
                </a:rPr>
                <a:t>41</a:t>
              </a:r>
              <a:endParaRPr lang="cs-CZ" sz="1100" dirty="0">
                <a:solidFill>
                  <a:schemeClr val="bg1"/>
                </a:solidFill>
                <a:latin typeface="Bahnschrift" panose="020B0502040204020203" pitchFamily="34" charset="0"/>
              </a:endParaRPr>
            </a:p>
          </p:txBody>
        </p:sp>
      </p:grpSp>
      <p:grpSp>
        <p:nvGrpSpPr>
          <p:cNvPr id="69" name="Group 68">
            <a:extLst>
              <a:ext uri="{FF2B5EF4-FFF2-40B4-BE49-F238E27FC236}">
                <a16:creationId xmlns:a16="http://schemas.microsoft.com/office/drawing/2014/main" id="{518FE032-2BA7-4AB3-8644-8971578FDD4D}"/>
              </a:ext>
            </a:extLst>
          </p:cNvPr>
          <p:cNvGrpSpPr/>
          <p:nvPr/>
        </p:nvGrpSpPr>
        <p:grpSpPr>
          <a:xfrm>
            <a:off x="2153686" y="6415883"/>
            <a:ext cx="516731" cy="261610"/>
            <a:chOff x="5129324" y="6136198"/>
            <a:chExt cx="516731" cy="261610"/>
          </a:xfrm>
        </p:grpSpPr>
        <p:sp>
          <p:nvSpPr>
            <p:cNvPr id="122" name="Oval 121">
              <a:extLst>
                <a:ext uri="{FF2B5EF4-FFF2-40B4-BE49-F238E27FC236}">
                  <a16:creationId xmlns:a16="http://schemas.microsoft.com/office/drawing/2014/main" id="{EA6F53CE-6984-4227-8EF5-D4DDBAD78C5F}"/>
                </a:ext>
              </a:extLst>
            </p:cNvPr>
            <p:cNvSpPr/>
            <p:nvPr/>
          </p:nvSpPr>
          <p:spPr>
            <a:xfrm>
              <a:off x="5173860" y="6163602"/>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23" name="TextBox 122">
              <a:extLst>
                <a:ext uri="{FF2B5EF4-FFF2-40B4-BE49-F238E27FC236}">
                  <a16:creationId xmlns:a16="http://schemas.microsoft.com/office/drawing/2014/main" id="{928CEE2F-6F6B-4B9F-8C43-D5A22B9C83B8}"/>
                </a:ext>
              </a:extLst>
            </p:cNvPr>
            <p:cNvSpPr txBox="1"/>
            <p:nvPr/>
          </p:nvSpPr>
          <p:spPr>
            <a:xfrm>
              <a:off x="5129324" y="6136198"/>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20" action="ppaction://hlinksldjump">
                    <a:extLst>
                      <a:ext uri="{A12FA001-AC4F-418D-AE19-62706E023703}">
                        <ahyp:hlinkClr xmlns:ahyp="http://schemas.microsoft.com/office/drawing/2018/hyperlinkcolor" val="tx"/>
                      </a:ext>
                    </a:extLst>
                  </a:hlinkClick>
                </a:rPr>
                <a:t>42</a:t>
              </a:r>
              <a:endParaRPr lang="cs-CZ" sz="1100" dirty="0">
                <a:solidFill>
                  <a:schemeClr val="bg1"/>
                </a:solidFill>
                <a:latin typeface="Bahnschrift" panose="020B0502040204020203" pitchFamily="34" charset="0"/>
              </a:endParaRPr>
            </a:p>
          </p:txBody>
        </p:sp>
      </p:grpSp>
      <p:sp>
        <p:nvSpPr>
          <p:cNvPr id="156" name="Freeform: Shape 155">
            <a:extLst>
              <a:ext uri="{FF2B5EF4-FFF2-40B4-BE49-F238E27FC236}">
                <a16:creationId xmlns:a16="http://schemas.microsoft.com/office/drawing/2014/main" id="{516D3507-275A-4661-8527-B11BDEBADA46}"/>
              </a:ext>
            </a:extLst>
          </p:cNvPr>
          <p:cNvSpPr/>
          <p:nvPr/>
        </p:nvSpPr>
        <p:spPr>
          <a:xfrm>
            <a:off x="197555" y="-3175"/>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58" name="Oval 157">
            <a:extLst>
              <a:ext uri="{FF2B5EF4-FFF2-40B4-BE49-F238E27FC236}">
                <a16:creationId xmlns:a16="http://schemas.microsoft.com/office/drawing/2014/main" id="{0B3D5780-FD7C-4E30-9574-BE114D7AD2B6}"/>
              </a:ext>
            </a:extLst>
          </p:cNvPr>
          <p:cNvSpPr/>
          <p:nvPr/>
        </p:nvSpPr>
        <p:spPr>
          <a:xfrm>
            <a:off x="1224137" y="3098823"/>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159" name="TextBox 158">
            <a:extLst>
              <a:ext uri="{FF2B5EF4-FFF2-40B4-BE49-F238E27FC236}">
                <a16:creationId xmlns:a16="http://schemas.microsoft.com/office/drawing/2014/main" id="{ECB8C09D-C1F2-4B83-98E0-58CD0F007709}"/>
              </a:ext>
            </a:extLst>
          </p:cNvPr>
          <p:cNvSpPr txBox="1"/>
          <p:nvPr/>
        </p:nvSpPr>
        <p:spPr>
          <a:xfrm>
            <a:off x="1165965" y="3074159"/>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rPr>
              <a:t>  #</a:t>
            </a:r>
          </a:p>
        </p:txBody>
      </p:sp>
      <p:sp>
        <p:nvSpPr>
          <p:cNvPr id="26" name="Oval 25">
            <a:hlinkClick r:id="rId11" action="ppaction://hlinksldjump"/>
            <a:extLst>
              <a:ext uri="{FF2B5EF4-FFF2-40B4-BE49-F238E27FC236}">
                <a16:creationId xmlns:a16="http://schemas.microsoft.com/office/drawing/2014/main" id="{14BE0756-587F-42D0-AE7E-D736ECBFD98C}"/>
              </a:ext>
            </a:extLst>
          </p:cNvPr>
          <p:cNvSpPr/>
          <p:nvPr/>
        </p:nvSpPr>
        <p:spPr>
          <a:xfrm>
            <a:off x="4243851" y="5842214"/>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solidFill>
                <a:latin typeface="Bahnschrift" panose="020B0502040204020203" pitchFamily="34" charset="0"/>
                <a:hlinkClick r:id="rId11" action="ppaction://hlinksldjump">
                  <a:extLst>
                    <a:ext uri="{A12FA001-AC4F-418D-AE19-62706E023703}">
                      <ahyp:hlinkClr xmlns:ahyp="http://schemas.microsoft.com/office/drawing/2018/hyperlinkcolor" val="tx"/>
                    </a:ext>
                  </a:extLst>
                </a:hlinkClick>
              </a:rPr>
              <a:t>8</a:t>
            </a:r>
            <a:endParaRPr lang="cs-CZ" sz="1000" dirty="0">
              <a:solidFill>
                <a:schemeClr val="bg1"/>
              </a:solidFill>
              <a:latin typeface="Bahnschrift" panose="020B0502040204020203" pitchFamily="34" charset="0"/>
            </a:endParaRPr>
          </a:p>
        </p:txBody>
      </p:sp>
      <p:grpSp>
        <p:nvGrpSpPr>
          <p:cNvPr id="15" name="Group 14">
            <a:extLst>
              <a:ext uri="{FF2B5EF4-FFF2-40B4-BE49-F238E27FC236}">
                <a16:creationId xmlns:a16="http://schemas.microsoft.com/office/drawing/2014/main" id="{47FF739D-9540-4806-8129-A525F884A3ED}"/>
              </a:ext>
            </a:extLst>
          </p:cNvPr>
          <p:cNvGrpSpPr/>
          <p:nvPr/>
        </p:nvGrpSpPr>
        <p:grpSpPr>
          <a:xfrm>
            <a:off x="4186158" y="6007544"/>
            <a:ext cx="516731" cy="261610"/>
            <a:chOff x="4848709" y="5767302"/>
            <a:chExt cx="516731" cy="261610"/>
          </a:xfrm>
        </p:grpSpPr>
        <p:sp>
          <p:nvSpPr>
            <p:cNvPr id="39" name="Oval 38">
              <a:hlinkClick r:id="rId12" action="ppaction://hlinksldjump"/>
              <a:extLst>
                <a:ext uri="{FF2B5EF4-FFF2-40B4-BE49-F238E27FC236}">
                  <a16:creationId xmlns:a16="http://schemas.microsoft.com/office/drawing/2014/main" id="{77247539-A0AE-44C4-92F9-0B1934207CDF}"/>
                </a:ext>
              </a:extLst>
            </p:cNvPr>
            <p:cNvSpPr/>
            <p:nvPr/>
          </p:nvSpPr>
          <p:spPr>
            <a:xfrm>
              <a:off x="4880714" y="5796897"/>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40" name="TextBox 39">
              <a:extLst>
                <a:ext uri="{FF2B5EF4-FFF2-40B4-BE49-F238E27FC236}">
                  <a16:creationId xmlns:a16="http://schemas.microsoft.com/office/drawing/2014/main" id="{5FE04CEB-BCA3-49A4-9F07-4932C6F612A4}"/>
                </a:ext>
              </a:extLst>
            </p:cNvPr>
            <p:cNvSpPr txBox="1"/>
            <p:nvPr/>
          </p:nvSpPr>
          <p:spPr>
            <a:xfrm>
              <a:off x="4848709" y="5767302"/>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2" action="ppaction://hlinksldjump">
                    <a:extLst>
                      <a:ext uri="{A12FA001-AC4F-418D-AE19-62706E023703}">
                        <ahyp:hlinkClr xmlns:ahyp="http://schemas.microsoft.com/office/drawing/2018/hyperlinkcolor" val="tx"/>
                      </a:ext>
                    </a:extLst>
                  </a:hlinkClick>
                </a:rPr>
                <a:t>10</a:t>
              </a:r>
              <a:endParaRPr lang="cs-CZ" sz="1100" dirty="0">
                <a:solidFill>
                  <a:schemeClr val="bg1"/>
                </a:solidFill>
                <a:latin typeface="Bahnschrift" panose="020B0502040204020203" pitchFamily="34" charset="0"/>
              </a:endParaRPr>
            </a:p>
          </p:txBody>
        </p:sp>
      </p:grpSp>
      <p:grpSp>
        <p:nvGrpSpPr>
          <p:cNvPr id="32" name="Group 31">
            <a:extLst>
              <a:ext uri="{FF2B5EF4-FFF2-40B4-BE49-F238E27FC236}">
                <a16:creationId xmlns:a16="http://schemas.microsoft.com/office/drawing/2014/main" id="{FFD2E959-62CC-4D7D-B3BB-CA934CE11416}"/>
              </a:ext>
            </a:extLst>
          </p:cNvPr>
          <p:cNvGrpSpPr/>
          <p:nvPr/>
        </p:nvGrpSpPr>
        <p:grpSpPr>
          <a:xfrm>
            <a:off x="4367526" y="5950666"/>
            <a:ext cx="516731" cy="261610"/>
            <a:chOff x="3451970" y="5943442"/>
            <a:chExt cx="516731" cy="261610"/>
          </a:xfrm>
        </p:grpSpPr>
        <p:sp>
          <p:nvSpPr>
            <p:cNvPr id="79" name="Oval 78">
              <a:extLst>
                <a:ext uri="{FF2B5EF4-FFF2-40B4-BE49-F238E27FC236}">
                  <a16:creationId xmlns:a16="http://schemas.microsoft.com/office/drawing/2014/main" id="{79BD9AAE-DD29-47E4-9F74-BFCF2797D766}"/>
                </a:ext>
              </a:extLst>
            </p:cNvPr>
            <p:cNvSpPr/>
            <p:nvPr/>
          </p:nvSpPr>
          <p:spPr>
            <a:xfrm>
              <a:off x="3486104" y="5974349"/>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latin typeface="Bahnschrift" panose="020B0502040204020203" pitchFamily="34" charset="0"/>
              </a:endParaRPr>
            </a:p>
          </p:txBody>
        </p:sp>
        <p:sp>
          <p:nvSpPr>
            <p:cNvPr id="80" name="TextBox 79">
              <a:extLst>
                <a:ext uri="{FF2B5EF4-FFF2-40B4-BE49-F238E27FC236}">
                  <a16:creationId xmlns:a16="http://schemas.microsoft.com/office/drawing/2014/main" id="{5CFC1B04-221A-493B-B2FC-D280A0985630}"/>
                </a:ext>
              </a:extLst>
            </p:cNvPr>
            <p:cNvSpPr txBox="1"/>
            <p:nvPr/>
          </p:nvSpPr>
          <p:spPr>
            <a:xfrm>
              <a:off x="3451970" y="5943442"/>
              <a:ext cx="516731" cy="261610"/>
            </a:xfrm>
            <a:prstGeom prst="rect">
              <a:avLst/>
            </a:prstGeom>
            <a:noFill/>
          </p:spPr>
          <p:txBody>
            <a:bodyPr wrap="square" rtlCol="0">
              <a:spAutoFit/>
            </a:bodyPr>
            <a:lstStyle/>
            <a:p>
              <a:r>
                <a:rPr lang="cs-CZ" sz="1100" dirty="0">
                  <a:solidFill>
                    <a:schemeClr val="bg1"/>
                  </a:solidFill>
                  <a:latin typeface="Bahnschrift" panose="020B0502040204020203" pitchFamily="34" charset="0"/>
                  <a:hlinkClick r:id="rId15" action="ppaction://hlinksldjump">
                    <a:extLst>
                      <a:ext uri="{A12FA001-AC4F-418D-AE19-62706E023703}">
                        <ahyp:hlinkClr xmlns:ahyp="http://schemas.microsoft.com/office/drawing/2018/hyperlinkcolor" val="tx"/>
                      </a:ext>
                    </a:extLst>
                  </a:hlinkClick>
                </a:rPr>
                <a:t>21</a:t>
              </a:r>
              <a:endParaRPr lang="cs-CZ" sz="1100" dirty="0">
                <a:solidFill>
                  <a:schemeClr val="bg1"/>
                </a:solidFill>
                <a:latin typeface="Bahnschrift" panose="020B0502040204020203" pitchFamily="34" charset="0"/>
              </a:endParaRPr>
            </a:p>
          </p:txBody>
        </p:sp>
      </p:grpSp>
      <p:sp>
        <p:nvSpPr>
          <p:cNvPr id="2" name="Oval 1">
            <a:hlinkClick r:id="rId11" action="ppaction://hlinksldjump"/>
            <a:extLst>
              <a:ext uri="{FF2B5EF4-FFF2-40B4-BE49-F238E27FC236}">
                <a16:creationId xmlns:a16="http://schemas.microsoft.com/office/drawing/2014/main" id="{CCF3DA7A-221A-466D-A146-402F11DD8A66}"/>
              </a:ext>
            </a:extLst>
          </p:cNvPr>
          <p:cNvSpPr/>
          <p:nvPr/>
        </p:nvSpPr>
        <p:spPr>
          <a:xfrm>
            <a:off x="2477382" y="5039129"/>
            <a:ext cx="247650" cy="221456"/>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solidFill>
                <a:latin typeface="Bahnschrift" panose="020B0502040204020203" pitchFamily="34" charset="0"/>
                <a:hlinkClick r:id="rId10" action="ppaction://hlinksldjump">
                  <a:extLst>
                    <a:ext uri="{A12FA001-AC4F-418D-AE19-62706E023703}">
                      <ahyp:hlinkClr xmlns:ahyp="http://schemas.microsoft.com/office/drawing/2018/hyperlinkcolor" val="tx"/>
                    </a:ext>
                  </a:extLst>
                </a:hlinkClick>
              </a:rPr>
              <a:t>1</a:t>
            </a:r>
            <a:endParaRPr lang="cs-CZ" sz="1000"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2326584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1 | PRAHA 10 – RP ŠTĚRBOHOLY   </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b="1" dirty="0">
                <a:solidFill>
                  <a:schemeClr val="tx1"/>
                </a:solidFill>
                <a:latin typeface="Bahnschrift SemiBold" panose="020B0502040204020203" pitchFamily="34" charset="0"/>
              </a:rPr>
              <a:t> </a:t>
            </a:r>
            <a:r>
              <a:rPr lang="cs-CZ" sz="900" dirty="0">
                <a:solidFill>
                  <a:schemeClr val="tx1"/>
                </a:solidFill>
                <a:latin typeface="Bahnschrift Light" panose="020B0502040204020203" pitchFamily="34" charset="0"/>
              </a:rPr>
              <a:t>od 155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 </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Dle dohody</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Praha – Štěrboholy, Kutnohorská ul. (50°3'59.361"N, 14°32'52.476"E)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v těsné blízkosti OC </a:t>
            </a:r>
            <a:r>
              <a:rPr lang="cs-CZ" sz="900" dirty="0" err="1">
                <a:solidFill>
                  <a:schemeClr val="tx1"/>
                </a:solidFill>
                <a:latin typeface="Bahnschrift Light" panose="020B0502040204020203" pitchFamily="34" charset="0"/>
              </a:rPr>
              <a:t>Europark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Fashion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Arena</a:t>
            </a:r>
            <a:r>
              <a:rPr lang="cs-CZ" sz="900" dirty="0">
                <a:solidFill>
                  <a:schemeClr val="tx1"/>
                </a:solidFill>
                <a:latin typeface="Bahnschrift Light" panose="020B0502040204020203" pitchFamily="34" charset="0"/>
              </a:rPr>
              <a:t> Štěrboholy, </a:t>
            </a:r>
            <a:r>
              <a:rPr lang="cs-CZ" sz="900" dirty="0" err="1">
                <a:solidFill>
                  <a:schemeClr val="tx1"/>
                </a:solidFill>
                <a:latin typeface="Bahnschrift Light" panose="020B0502040204020203" pitchFamily="34" charset="0"/>
              </a:rPr>
              <a:t>Asko</a:t>
            </a:r>
            <a:r>
              <a:rPr lang="cs-CZ" sz="900" dirty="0">
                <a:solidFill>
                  <a:schemeClr val="tx1"/>
                </a:solidFill>
                <a:latin typeface="Bahnschrift Light" panose="020B0502040204020203" pitchFamily="34" charset="0"/>
              </a:rPr>
              <a:t>, současní nájemci: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Teta drogerie, </a:t>
            </a:r>
            <a:r>
              <a:rPr lang="cs-CZ" sz="900" dirty="0" err="1">
                <a:solidFill>
                  <a:schemeClr val="tx1"/>
                </a:solidFill>
                <a:latin typeface="Bahnschrift Light" panose="020B0502040204020203" pitchFamily="34" charset="0"/>
              </a:rPr>
              <a:t>Okay</a:t>
            </a:r>
            <a:r>
              <a:rPr lang="cs-CZ" sz="900" dirty="0">
                <a:solidFill>
                  <a:schemeClr val="tx1"/>
                </a:solidFill>
                <a:latin typeface="Bahnschrift Light" panose="020B0502040204020203" pitchFamily="34" charset="0"/>
              </a:rPr>
              <a:t>, Jena, Dr. Max, Zoo </a:t>
            </a:r>
            <a:r>
              <a:rPr lang="cs-CZ" sz="900" dirty="0" err="1">
                <a:solidFill>
                  <a:schemeClr val="tx1"/>
                </a:solidFill>
                <a:latin typeface="Bahnschrift Light" panose="020B0502040204020203" pitchFamily="34" charset="0"/>
              </a:rPr>
              <a:t>Buddy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shop</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Insportline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Jump</a:t>
            </a:r>
            <a:r>
              <a:rPr lang="cs-CZ" sz="900" dirty="0">
                <a:solidFill>
                  <a:schemeClr val="tx1"/>
                </a:solidFill>
                <a:latin typeface="Bahnschrift Light" panose="020B0502040204020203" pitchFamily="34" charset="0"/>
              </a:rPr>
              <a:t> Aréna</a:t>
            </a:r>
            <a:endParaRPr lang="en-GB" sz="900" dirty="0">
              <a:solidFill>
                <a:schemeClr val="tx1"/>
              </a:solidFill>
              <a:latin typeface="Bahnschrift Light" panose="020B0502040204020203" pitchFamily="34" charset="0"/>
            </a:endParaRP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b="1" dirty="0">
                <a:solidFill>
                  <a:schemeClr val="tx1"/>
                </a:solidFill>
                <a:latin typeface="Bahnschrift Light" panose="020B0502040204020203" pitchFamily="34" charset="0"/>
              </a:rPr>
              <a:t>:</a:t>
            </a:r>
            <a:r>
              <a:rPr lang="cs-CZ" sz="900" b="1"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155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Upon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aggrement</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Praha – Štěrboholy, Kutnohorská St. </a:t>
            </a:r>
          </a:p>
          <a:p>
            <a:pPr algn="just">
              <a:lnSpc>
                <a:spcPts val="1200"/>
              </a:lnSpc>
              <a:spcAft>
                <a:spcPts val="0"/>
              </a:spcAft>
              <a:defRPr/>
            </a:pPr>
            <a:r>
              <a:rPr lang="cs-CZ" sz="900" dirty="0">
                <a:solidFill>
                  <a:schemeClr val="tx1"/>
                </a:solidFill>
                <a:latin typeface="Bahnschrift Light" panose="020B0502040204020203" pitchFamily="34" charset="0"/>
              </a:rPr>
              <a:t>(50°3'59.361"N, 14°32'52.476"E)</a:t>
            </a:r>
          </a:p>
          <a:p>
            <a:pPr algn="just">
              <a:lnSpc>
                <a:spcPts val="1200"/>
              </a:lnSpc>
              <a:spcAft>
                <a:spcPts val="0"/>
              </a:spcAft>
              <a:defRPr/>
            </a:pPr>
            <a:r>
              <a:rPr lang="cs-CZ" sz="900" dirty="0">
                <a:solidFill>
                  <a:schemeClr val="tx1"/>
                </a:solidFill>
                <a:latin typeface="Bahnschrift Light" panose="020B0502040204020203" pitchFamily="34" charset="0"/>
              </a:rPr>
              <a:t> </a:t>
            </a: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cs-CZ" sz="900" dirty="0">
                <a:solidFill>
                  <a:schemeClr val="tx1"/>
                </a:solidFill>
                <a:latin typeface="Bahnschrift Light" panose="020B0502040204020203" pitchFamily="34" charset="0"/>
              </a:rPr>
              <a:t> in </a:t>
            </a:r>
            <a:r>
              <a:rPr lang="cs-CZ" sz="900" dirty="0" err="1">
                <a:solidFill>
                  <a:schemeClr val="tx1"/>
                </a:solidFill>
                <a:latin typeface="Bahnschrift Light" panose="020B0502040204020203" pitchFamily="34" charset="0"/>
              </a:rPr>
              <a:t>close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proximity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Europark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Fashion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Arena</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Asko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Teta drogerie, </a:t>
            </a:r>
            <a:r>
              <a:rPr lang="cs-CZ" sz="900" dirty="0" err="1">
                <a:solidFill>
                  <a:schemeClr val="tx1"/>
                </a:solidFill>
                <a:latin typeface="Bahnschrift Light" panose="020B0502040204020203" pitchFamily="34" charset="0"/>
              </a:rPr>
              <a:t>Okay</a:t>
            </a:r>
            <a:r>
              <a:rPr lang="cs-CZ" sz="900" dirty="0">
                <a:solidFill>
                  <a:schemeClr val="tx1"/>
                </a:solidFill>
                <a:latin typeface="Bahnschrift Light" panose="020B0502040204020203" pitchFamily="34" charset="0"/>
              </a:rPr>
              <a:t>, Jena, Dr. Max, Zoo </a:t>
            </a:r>
            <a:r>
              <a:rPr lang="cs-CZ" sz="900" dirty="0" err="1">
                <a:solidFill>
                  <a:schemeClr val="tx1"/>
                </a:solidFill>
                <a:latin typeface="Bahnschrift Light" panose="020B0502040204020203" pitchFamily="34" charset="0"/>
              </a:rPr>
              <a:t>Buddy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shop</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Insportline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Jump</a:t>
            </a:r>
            <a:r>
              <a:rPr lang="cs-CZ" sz="900" dirty="0">
                <a:solidFill>
                  <a:schemeClr val="tx1"/>
                </a:solidFill>
                <a:latin typeface="Bahnschrift Light" panose="020B0502040204020203" pitchFamily="34" charset="0"/>
              </a:rPr>
              <a:t> Aréna</a:t>
            </a:r>
            <a:endParaRPr lang="en-GB" sz="900" dirty="0">
              <a:solidFill>
                <a:schemeClr val="tx1"/>
              </a:solidFill>
              <a:latin typeface="Bahnschrift Light" panose="020B0502040204020203" pitchFamily="34" charset="0"/>
            </a:endParaRPr>
          </a:p>
        </p:txBody>
      </p:sp>
      <p:pic>
        <p:nvPicPr>
          <p:cNvPr id="277" name="Picture 276">
            <a:extLst>
              <a:ext uri="{FF2B5EF4-FFF2-40B4-BE49-F238E27FC236}">
                <a16:creationId xmlns:a16="http://schemas.microsoft.com/office/drawing/2014/main" id="{0F204E8D-1F28-4CB4-9F2D-3D2D93714379}"/>
              </a:ext>
            </a:extLst>
          </p:cNvPr>
          <p:cNvPicPr>
            <a:picLocks/>
          </p:cNvPicPr>
          <p:nvPr/>
        </p:nvPicPr>
        <p:blipFill rotWithShape="1">
          <a:blip r:embed="rId4" cstate="print">
            <a:extLst>
              <a:ext uri="{28A0092B-C50C-407E-A947-70E740481C1C}">
                <a14:useLocalDpi xmlns:a14="http://schemas.microsoft.com/office/drawing/2010/main"/>
              </a:ext>
            </a:extLst>
          </a:blip>
          <a:srcRect b="14902"/>
          <a:stretch/>
        </p:blipFill>
        <p:spPr>
          <a:xfrm>
            <a:off x="100662" y="1516220"/>
            <a:ext cx="1998000" cy="1440000"/>
          </a:xfrm>
          <a:prstGeom prst="roundRect">
            <a:avLst/>
          </a:prstGeom>
          <a:effectLst>
            <a:outerShdw blurRad="50800" dist="38100" dir="2700000" algn="tl" rotWithShape="0">
              <a:prstClr val="black">
                <a:alpha val="40000"/>
              </a:prstClr>
            </a:outerShdw>
          </a:effectLst>
        </p:spPr>
      </p:pic>
      <p:sp>
        <p:nvSpPr>
          <p:cNvPr id="36" name="Rectangle: Rounded Corners 35">
            <a:extLst>
              <a:ext uri="{FF2B5EF4-FFF2-40B4-BE49-F238E27FC236}">
                <a16:creationId xmlns:a16="http://schemas.microsoft.com/office/drawing/2014/main" id="{03178AC7-0838-441E-BC65-47625B341DAC}"/>
              </a:ext>
            </a:extLst>
          </p:cNvPr>
          <p:cNvSpPr/>
          <p:nvPr/>
        </p:nvSpPr>
        <p:spPr>
          <a:xfrm>
            <a:off x="606154" y="2845959"/>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5">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38" name="Graphic 37" descr="Map with pin">
            <a:extLst>
              <a:ext uri="{FF2B5EF4-FFF2-40B4-BE49-F238E27FC236}">
                <a16:creationId xmlns:a16="http://schemas.microsoft.com/office/drawing/2014/main" id="{896C50B7-D7AC-4F85-83E9-19CC1A31E7B9}"/>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0382" y="2835532"/>
            <a:ext cx="221109" cy="216710"/>
          </a:xfrm>
          <a:prstGeom prst="rect">
            <a:avLst/>
          </a:prstGeom>
        </p:spPr>
      </p:pic>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8"/>
              </a:rPr>
              <a:t>jiri.kristek</a:t>
            </a:r>
            <a:r>
              <a:rPr lang="nl-NL" sz="800" dirty="0">
                <a:solidFill>
                  <a:srgbClr val="A7A8AA">
                    <a:lumMod val="75000"/>
                  </a:srgbClr>
                </a:solidFill>
                <a:latin typeface="Bahnschrift Light" panose="020B0502040204020203" pitchFamily="34" charset="0"/>
                <a:hlinkClick r:id="rId8"/>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9"/>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10"/>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4</a:t>
            </a:r>
            <a:r>
              <a:rPr lang="en-US" sz="1200" dirty="0">
                <a:latin typeface="Bahnschrift SemiBold" panose="020B0502040204020203" pitchFamily="34" charset="0"/>
              </a:rPr>
              <a:t> | OLOMOUC -</a:t>
            </a:r>
            <a:r>
              <a:rPr lang="cs-CZ" sz="1200" dirty="0">
                <a:latin typeface="Bahnschrift SemiBold" panose="020B0502040204020203" pitchFamily="34" charset="0"/>
              </a:rPr>
              <a:t> </a:t>
            </a:r>
            <a:r>
              <a:rPr lang="en-US" sz="1200" dirty="0">
                <a:latin typeface="Bahnschrift SemiBold" panose="020B0502040204020203" pitchFamily="34" charset="0"/>
              </a:rPr>
              <a:t>RETAIL PARK HANÁ</a:t>
            </a:r>
            <a:endParaRPr lang="cs-CZ" sz="1200" dirty="0">
              <a:latin typeface="Bahnschrift SemiBold" panose="020B0502040204020203" pitchFamily="34" charset="0"/>
            </a:endParaRP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lvl="0"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600 m</a:t>
            </a:r>
            <a:r>
              <a:rPr lang="cs-CZ" sz="900" baseline="30000" dirty="0">
                <a:solidFill>
                  <a:schemeClr val="tx1"/>
                </a:solidFill>
                <a:latin typeface="Bahnschrift Light" panose="020B0502040204020203" pitchFamily="34" charset="0"/>
              </a:rPr>
              <a:t>2, </a:t>
            </a:r>
            <a:r>
              <a:rPr lang="cs-CZ" sz="900" dirty="0">
                <a:solidFill>
                  <a:schemeClr val="tx1"/>
                </a:solidFill>
                <a:latin typeface="Bahnschrift Light" panose="020B0502040204020203" pitchFamily="34" charset="0"/>
              </a:rPr>
              <a:t>možnost dělení</a:t>
            </a:r>
          </a:p>
          <a:p>
            <a:pPr lvl="0"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2022</a:t>
            </a:r>
          </a:p>
          <a:p>
            <a:pPr lvl="0"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Olomouc, Kafkova ul.                 (49°34'28.263"N, 17°13'35.622"E</a:t>
            </a:r>
            <a:r>
              <a:rPr lang="cs-CZ" sz="900" dirty="0">
                <a:solidFill>
                  <a:schemeClr val="tx1"/>
                </a:solidFill>
                <a:latin typeface="Bahnschrift" panose="020B0502040204020203" pitchFamily="34" charset="0"/>
              </a:rPr>
              <a:t>)</a:t>
            </a:r>
          </a:p>
          <a:p>
            <a:pPr lvl="0"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u hlavního dálničního tahu ve směru Ostrava a Brno, v rámci parku </a:t>
            </a:r>
            <a:r>
              <a:rPr lang="cs-CZ" sz="900" dirty="0" err="1">
                <a:solidFill>
                  <a:schemeClr val="tx1"/>
                </a:solidFill>
                <a:latin typeface="Bahnschrift Light" panose="020B0502040204020203" pitchFamily="34" charset="0"/>
              </a:rPr>
              <a:t>Electro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World</a:t>
            </a:r>
            <a:r>
              <a:rPr lang="cs-CZ" sz="900" dirty="0">
                <a:solidFill>
                  <a:schemeClr val="tx1"/>
                </a:solidFill>
                <a:latin typeface="Bahnschrift Light" panose="020B0502040204020203" pitchFamily="34" charset="0"/>
              </a:rPr>
              <a:t>, Jena,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Breno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Moebelix</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Okay</a:t>
            </a:r>
            <a:r>
              <a:rPr lang="cs-CZ" sz="900" dirty="0">
                <a:solidFill>
                  <a:schemeClr val="tx1"/>
                </a:solidFill>
                <a:latin typeface="Bahnschrift Light" panose="020B0502040204020203" pitchFamily="34" charset="0"/>
              </a:rPr>
              <a:t>, Siko, </a:t>
            </a:r>
            <a:r>
              <a:rPr lang="cs-CZ" sz="900" dirty="0" err="1">
                <a:solidFill>
                  <a:schemeClr val="tx1"/>
                </a:solidFill>
                <a:latin typeface="Bahnschrift Light" panose="020B0502040204020203" pitchFamily="34" charset="0"/>
              </a:rPr>
              <a:t>Prospánek</a:t>
            </a:r>
            <a:r>
              <a:rPr lang="cs-CZ" sz="900" dirty="0">
                <a:solidFill>
                  <a:schemeClr val="tx1"/>
                </a:solidFill>
                <a:latin typeface="Bahnschrift Light" panose="020B0502040204020203" pitchFamily="34" charset="0"/>
              </a:rPr>
              <a:t> a další.</a:t>
            </a:r>
            <a:endParaRPr lang="en-GB" sz="900" dirty="0">
              <a:solidFill>
                <a:schemeClr val="tx1"/>
              </a:solidFill>
              <a:latin typeface="Bahnschrift Light" panose="020B0502040204020203" pitchFamily="34" charset="0"/>
            </a:endParaRP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2228" y="710575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600 </a:t>
            </a:r>
            <a:r>
              <a:rPr lang="cs-CZ" sz="900" dirty="0" err="1">
                <a:solidFill>
                  <a:schemeClr val="tx1"/>
                </a:solidFill>
                <a:latin typeface="Bahnschrift Light" panose="020B0502040204020203" pitchFamily="34" charset="0"/>
              </a:rPr>
              <a:t>sqm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possibility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split</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Olomouc, Kafkova St.               </a:t>
            </a:r>
            <a:r>
              <a:rPr lang="en-GB"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        </a:t>
            </a:r>
            <a:r>
              <a:rPr lang="en-GB" sz="900" dirty="0">
                <a:solidFill>
                  <a:schemeClr val="tx1"/>
                </a:solidFill>
                <a:latin typeface="Bahnschrift Light" panose="020B0502040204020203" pitchFamily="34" charset="0"/>
              </a:rPr>
              <a:t>(49°34'28.263"N, 17°13'35.622"E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en-US" sz="900" dirty="0">
                <a:solidFill>
                  <a:schemeClr val="tx1"/>
                </a:solidFill>
                <a:latin typeface="Bahnschrift Light" panose="020B0502040204020203" pitchFamily="34" charset="0"/>
              </a:rPr>
              <a:t> at the main highway in the direction of</a:t>
            </a:r>
            <a:r>
              <a:rPr lang="cs-CZ" sz="900" dirty="0">
                <a:solidFill>
                  <a:schemeClr val="tx1"/>
                </a:solidFill>
                <a:latin typeface="Bahnschrift Light" panose="020B0502040204020203" pitchFamily="34" charset="0"/>
              </a:rPr>
              <a:t> Ostrava and Brno,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within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park -</a:t>
            </a:r>
            <a:r>
              <a:rPr lang="en-US" sz="900" dirty="0">
                <a:solidFill>
                  <a:schemeClr val="tx1"/>
                </a:solidFill>
                <a:latin typeface="Bahnschrift Light" panose="020B0502040204020203" pitchFamily="34" charset="0"/>
              </a:rPr>
              <a:t> Electro World, Jena, </a:t>
            </a:r>
            <a:r>
              <a:rPr lang="en-US" sz="900" dirty="0" err="1">
                <a:solidFill>
                  <a:schemeClr val="tx1"/>
                </a:solidFill>
                <a:latin typeface="Bahnschrift Light" panose="020B0502040204020203" pitchFamily="34" charset="0"/>
              </a:rPr>
              <a:t>Jysk</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Breno</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Moebelix</a:t>
            </a:r>
            <a:r>
              <a:rPr lang="en-US" sz="900" dirty="0">
                <a:solidFill>
                  <a:schemeClr val="tx1"/>
                </a:solidFill>
                <a:latin typeface="Bahnschrift Light" panose="020B0502040204020203" pitchFamily="34" charset="0"/>
              </a:rPr>
              <a:t>, Okay, </a:t>
            </a:r>
            <a:r>
              <a:rPr lang="en-US" sz="900" dirty="0" err="1">
                <a:solidFill>
                  <a:schemeClr val="tx1"/>
                </a:solidFill>
                <a:latin typeface="Bahnschrift Light" panose="020B0502040204020203" pitchFamily="34" charset="0"/>
              </a:rPr>
              <a:t>Siko</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Prospan</a:t>
            </a:r>
            <a:r>
              <a:rPr lang="en-US" sz="900" dirty="0">
                <a:solidFill>
                  <a:schemeClr val="tx1"/>
                </a:solidFill>
                <a:latin typeface="Bahnschrift Light" panose="020B0502040204020203" pitchFamily="34" charset="0"/>
              </a:rPr>
              <a:t> and others.</a:t>
            </a:r>
            <a:endParaRPr lang="en-GB" sz="1000" dirty="0">
              <a:solidFill>
                <a:schemeClr val="tx1"/>
              </a:solidFill>
              <a:latin typeface="Bahnschrift Light" panose="020B0502040204020203" pitchFamily="34"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3 | PŘÍBRAM</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jednotek</a:t>
            </a:r>
            <a:r>
              <a:rPr lang="cs-CZ" sz="900" dirty="0">
                <a:solidFill>
                  <a:schemeClr val="tx1"/>
                </a:solidFill>
                <a:latin typeface="Bahnschrift Light" panose="020B0502040204020203" pitchFamily="34" charset="0"/>
              </a:rPr>
              <a:t>: až 1 150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dirty="0">
                <a:solidFill>
                  <a:schemeClr val="tx1"/>
                </a:solidFill>
                <a:latin typeface="Bahnschrift Light" panose="020B0502040204020203" pitchFamily="34" charset="0"/>
              </a:rPr>
              <a:t>: Dle dohody</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Příbram, Brodská ul.                              (49°40'8.574"N, 13°59'33.660"E)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operátoři v okolí: New </a:t>
            </a:r>
            <a:r>
              <a:rPr lang="cs-CZ" sz="900" dirty="0" err="1">
                <a:solidFill>
                  <a:schemeClr val="tx1"/>
                </a:solidFill>
                <a:latin typeface="Bahnschrift Light" panose="020B0502040204020203" pitchFamily="34" charset="0"/>
              </a:rPr>
              <a:t>Yorker</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Sportismo</a:t>
            </a:r>
            <a:r>
              <a:rPr lang="cs-CZ" sz="900" dirty="0">
                <a:solidFill>
                  <a:schemeClr val="tx1"/>
                </a:solidFill>
                <a:latin typeface="Bahnschrift Light" panose="020B0502040204020203" pitchFamily="34" charset="0"/>
              </a:rPr>
              <a:t>, dm drogerie, CCC obuv,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 Super Zoo, </a:t>
            </a:r>
            <a:r>
              <a:rPr lang="cs-CZ" sz="900" dirty="0" err="1">
                <a:solidFill>
                  <a:schemeClr val="tx1"/>
                </a:solidFill>
                <a:latin typeface="Bahnschrift Light" panose="020B0502040204020203" pitchFamily="34" charset="0"/>
              </a:rPr>
              <a:t>Prospánek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Rossmann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Wiky</a:t>
            </a:r>
            <a:r>
              <a:rPr lang="cs-CZ" sz="900" dirty="0">
                <a:solidFill>
                  <a:schemeClr val="tx1"/>
                </a:solidFill>
                <a:latin typeface="Bahnschrift Light" panose="020B0502040204020203" pitchFamily="34" charset="0"/>
              </a:rPr>
              <a:t> hračky.</a:t>
            </a:r>
          </a:p>
          <a:p>
            <a:pPr algn="just">
              <a:lnSpc>
                <a:spcPts val="1200"/>
              </a:lnSpc>
              <a:spcAft>
                <a:spcPts val="0"/>
              </a:spcAft>
            </a:pPr>
            <a:endParaRPr lang="cs-CZ" sz="1000" dirty="0">
              <a:solidFill>
                <a:schemeClr val="tx1"/>
              </a:solidFill>
              <a:latin typeface="Bahnschrift Light" panose="020B0502040204020203" pitchFamily="34" charset="0"/>
            </a:endParaRP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6712" y="530243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err="1">
                <a:solidFill>
                  <a:schemeClr val="tx1"/>
                </a:solidFill>
                <a:latin typeface="Bahnschrift" panose="020B0502040204020203" pitchFamily="34" charset="0"/>
              </a:rPr>
              <a:t>Size</a:t>
            </a:r>
            <a:r>
              <a:rPr lang="cs-CZ" sz="900" b="1" dirty="0">
                <a:solidFill>
                  <a:schemeClr val="tx1"/>
                </a:solidFill>
                <a:latin typeface="Bahnschrift" panose="020B0502040204020203" pitchFamily="34" charset="0"/>
              </a:rPr>
              <a:t> </a:t>
            </a:r>
            <a:r>
              <a:rPr lang="cs-CZ" sz="900" b="1" dirty="0" err="1">
                <a:solidFill>
                  <a:schemeClr val="tx1"/>
                </a:solidFill>
                <a:latin typeface="Bahnschrift" panose="020B0502040204020203" pitchFamily="34" charset="0"/>
              </a:rPr>
              <a:t>of</a:t>
            </a:r>
            <a:r>
              <a:rPr lang="cs-CZ" sz="900" b="1" dirty="0">
                <a:solidFill>
                  <a:schemeClr val="tx1"/>
                </a:solidFill>
                <a:latin typeface="Bahnschrift" panose="020B0502040204020203" pitchFamily="34" charset="0"/>
              </a:rPr>
              <a:t> </a:t>
            </a:r>
            <a:r>
              <a:rPr lang="cs-CZ" sz="900" b="1" dirty="0" err="1">
                <a:solidFill>
                  <a:schemeClr val="tx1"/>
                </a:solidFill>
                <a:latin typeface="Bahnschrift" panose="020B0502040204020203" pitchFamily="34" charset="0"/>
              </a:rPr>
              <a:t>units</a:t>
            </a:r>
            <a:r>
              <a:rPr lang="cs-CZ" sz="900" dirty="0">
                <a:solidFill>
                  <a:schemeClr val="tx1"/>
                </a:solidFill>
                <a:latin typeface="Bahnschrift Light" panose="020B0502040204020203" pitchFamily="34" charset="0"/>
              </a:rPr>
              <a:t>: up to 1 150 </a:t>
            </a:r>
            <a:r>
              <a:rPr lang="cs-CZ" sz="900" dirty="0" err="1">
                <a:solidFill>
                  <a:schemeClr val="tx1"/>
                </a:solidFill>
                <a:latin typeface="Bahnschrift Light" panose="020B0502040204020203" pitchFamily="34" charset="0"/>
              </a:rPr>
              <a:t>sqm</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Upon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agreement</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Příbram, Brodská St.                                         (49°40'8.574"N, 13°59'33.660"E)</a:t>
            </a:r>
          </a:p>
          <a:p>
            <a:pPr algn="just">
              <a:lnSpc>
                <a:spcPts val="1200"/>
              </a:lnSpc>
              <a:spcAft>
                <a:spcPts val="0"/>
              </a:spcAft>
              <a:defRPr/>
            </a:pPr>
            <a:r>
              <a:rPr lang="cs-CZ" sz="900" b="1" dirty="0">
                <a:solidFill>
                  <a:schemeClr val="tx1"/>
                </a:solidFill>
                <a:latin typeface="Bahnschrift" panose="020B0502040204020203" pitchFamily="34" charset="0"/>
              </a:rPr>
              <a:t>Notes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in </a:t>
            </a:r>
            <a:r>
              <a:rPr lang="cs-CZ" sz="900" dirty="0" err="1">
                <a:solidFill>
                  <a:schemeClr val="tx1"/>
                </a:solidFill>
                <a:latin typeface="Bahnschrift Light" panose="020B0502040204020203" pitchFamily="34" charset="0"/>
              </a:rPr>
              <a:t>close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proximity</a:t>
            </a:r>
            <a:r>
              <a:rPr lang="cs-CZ" sz="900" dirty="0">
                <a:solidFill>
                  <a:schemeClr val="tx1"/>
                </a:solidFill>
                <a:latin typeface="Bahnschrift Light" panose="020B0502040204020203" pitchFamily="34" charset="0"/>
              </a:rPr>
              <a:t>: </a:t>
            </a:r>
          </a:p>
          <a:p>
            <a:pPr algn="just">
              <a:lnSpc>
                <a:spcPts val="1200"/>
              </a:lnSpc>
              <a:spcAft>
                <a:spcPts val="0"/>
              </a:spcAft>
              <a:defRPr/>
            </a:pPr>
            <a:r>
              <a:rPr lang="cs-CZ" sz="900" dirty="0">
                <a:solidFill>
                  <a:schemeClr val="tx1"/>
                </a:solidFill>
                <a:latin typeface="Bahnschrift Light" panose="020B0502040204020203" pitchFamily="34" charset="0"/>
              </a:rPr>
              <a:t>New </a:t>
            </a:r>
            <a:r>
              <a:rPr lang="cs-CZ" sz="900" dirty="0" err="1">
                <a:solidFill>
                  <a:schemeClr val="tx1"/>
                </a:solidFill>
                <a:latin typeface="Bahnschrift Light" panose="020B0502040204020203" pitchFamily="34" charset="0"/>
              </a:rPr>
              <a:t>Yorker</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Sportismo</a:t>
            </a:r>
            <a:r>
              <a:rPr lang="cs-CZ" sz="900" dirty="0">
                <a:solidFill>
                  <a:schemeClr val="tx1"/>
                </a:solidFill>
                <a:latin typeface="Bahnschrift Light" panose="020B0502040204020203" pitchFamily="34" charset="0"/>
              </a:rPr>
              <a:t>, dm drogerie, CCC obuv, </a:t>
            </a:r>
            <a:r>
              <a:rPr lang="cs-CZ" sz="900" dirty="0" err="1">
                <a:solidFill>
                  <a:schemeClr val="tx1"/>
                </a:solidFill>
                <a:latin typeface="Bahnschrift Light" panose="020B0502040204020203" pitchFamily="34" charset="0"/>
              </a:rPr>
              <a:t>Dráčik</a:t>
            </a:r>
            <a:r>
              <a:rPr lang="cs-CZ" sz="900" dirty="0">
                <a:solidFill>
                  <a:schemeClr val="tx1"/>
                </a:solidFill>
                <a:latin typeface="Bahnschrift Light" panose="020B0502040204020203" pitchFamily="34" charset="0"/>
              </a:rPr>
              <a:t>, Super Zoo, </a:t>
            </a:r>
            <a:r>
              <a:rPr lang="cs-CZ" sz="900" dirty="0" err="1">
                <a:solidFill>
                  <a:schemeClr val="tx1"/>
                </a:solidFill>
                <a:latin typeface="Bahnschrift Light" panose="020B0502040204020203" pitchFamily="34" charset="0"/>
              </a:rPr>
              <a:t>Prospánek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Rossmann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Wiky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toys</a:t>
            </a:r>
            <a:r>
              <a:rPr lang="cs-CZ" sz="900" dirty="0">
                <a:solidFill>
                  <a:schemeClr val="tx1"/>
                </a:solidFill>
                <a:latin typeface="Bahnschrift Light" panose="020B0502040204020203" pitchFamily="34" charset="0"/>
              </a:rPr>
              <a:t>.</a:t>
            </a: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sz="1200" b="0" dirty="0">
                <a:latin typeface="Bahnschrift SemiBold" panose="020B0502040204020203" pitchFamily="34" charset="0"/>
              </a:rPr>
              <a:t>2 | ČESTLICE - GLOBAL POINT ČESTLICE</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lvl="0" algn="just" defTabSz="457200">
              <a:lnSpc>
                <a:spcPts val="1200"/>
              </a:lnSpc>
              <a:spcAft>
                <a:spcPts val="0"/>
              </a:spcAft>
              <a:defRPr/>
            </a:pPr>
            <a:r>
              <a:rPr lang="cs-CZ" sz="900" b="1" dirty="0">
                <a:solidFill>
                  <a:prstClr val="black"/>
                </a:solidFill>
                <a:latin typeface="Bahnschrift" panose="020B0502040204020203" pitchFamily="34" charset="0"/>
              </a:rPr>
              <a:t>Velikost jednotky</a:t>
            </a:r>
            <a:r>
              <a:rPr lang="cs-CZ" sz="900" dirty="0">
                <a:solidFill>
                  <a:prstClr val="black"/>
                </a:solidFill>
                <a:latin typeface="Bahnschrift" panose="020B0502040204020203" pitchFamily="34" charset="0"/>
              </a:rPr>
              <a:t>: </a:t>
            </a:r>
            <a:r>
              <a:rPr lang="cs-CZ" sz="900" dirty="0">
                <a:solidFill>
                  <a:prstClr val="black"/>
                </a:solidFill>
                <a:latin typeface="Bahnschrift Light" panose="020B0502040204020203" pitchFamily="34" charset="0"/>
              </a:rPr>
              <a:t>od 200 m</a:t>
            </a:r>
            <a:r>
              <a:rPr lang="cs-CZ" sz="900" baseline="30000" dirty="0">
                <a:solidFill>
                  <a:prstClr val="black"/>
                </a:solidFill>
                <a:latin typeface="Bahnschrift Light" panose="020B0502040204020203" pitchFamily="34" charset="0"/>
              </a:rPr>
              <a:t>2    </a:t>
            </a:r>
            <a:endParaRPr lang="cs-CZ" sz="900" dirty="0">
              <a:solidFill>
                <a:prstClr val="black"/>
              </a:solidFill>
              <a:latin typeface="Bahnschrift Light" panose="020B0502040204020203" pitchFamily="34" charset="0"/>
            </a:endParaRPr>
          </a:p>
          <a:p>
            <a:pPr lvl="0" algn="just" defTabSz="457200">
              <a:lnSpc>
                <a:spcPts val="1200"/>
              </a:lnSpc>
              <a:spcAft>
                <a:spcPts val="0"/>
              </a:spcAft>
              <a:defRPr/>
            </a:pPr>
            <a:r>
              <a:rPr lang="cs-CZ" sz="900" b="1" dirty="0">
                <a:solidFill>
                  <a:prstClr val="black"/>
                </a:solidFill>
                <a:latin typeface="Bahnschrift" panose="020B0502040204020203" pitchFamily="34" charset="0"/>
              </a:rPr>
              <a:t>K</a:t>
            </a:r>
            <a:r>
              <a:rPr lang="cs-CZ" sz="900" dirty="0">
                <a:solidFill>
                  <a:prstClr val="black"/>
                </a:solidFill>
                <a:latin typeface="Bahnschrift" panose="020B0502040204020203" pitchFamily="34" charset="0"/>
              </a:rPr>
              <a:t> </a:t>
            </a:r>
            <a:r>
              <a:rPr lang="cs-CZ" sz="900" b="1" dirty="0">
                <a:solidFill>
                  <a:prstClr val="black"/>
                </a:solidFill>
                <a:latin typeface="Bahnschrift" panose="020B0502040204020203" pitchFamily="34" charset="0"/>
              </a:rPr>
              <a:t>dispozici</a:t>
            </a:r>
            <a:r>
              <a:rPr lang="cs-CZ" sz="900" dirty="0">
                <a:solidFill>
                  <a:prstClr val="black"/>
                </a:solidFill>
                <a:latin typeface="Bahnschrift" panose="020B0502040204020203" pitchFamily="34" charset="0"/>
              </a:rPr>
              <a:t>: </a:t>
            </a:r>
            <a:r>
              <a:rPr lang="cs-CZ" sz="900" dirty="0">
                <a:solidFill>
                  <a:prstClr val="black"/>
                </a:solidFill>
                <a:latin typeface="Bahnschrift Light" panose="020B0502040204020203" pitchFamily="34" charset="0"/>
              </a:rPr>
              <a:t>Ihned</a:t>
            </a:r>
          </a:p>
          <a:p>
            <a:pPr lvl="0" algn="just" defTabSz="457200">
              <a:lnSpc>
                <a:spcPts val="1200"/>
              </a:lnSpc>
              <a:spcAft>
                <a:spcPts val="0"/>
              </a:spcAft>
              <a:defRPr/>
            </a:pPr>
            <a:r>
              <a:rPr lang="cs-CZ" sz="900" b="1" dirty="0">
                <a:solidFill>
                  <a:prstClr val="black"/>
                </a:solidFill>
                <a:latin typeface="Bahnschrift" panose="020B0502040204020203" pitchFamily="34" charset="0"/>
              </a:rPr>
              <a:t>Lokalita</a:t>
            </a:r>
            <a:r>
              <a:rPr lang="cs-CZ" sz="900" dirty="0">
                <a:solidFill>
                  <a:prstClr val="black"/>
                </a:solidFill>
                <a:latin typeface="Bahnschrift Light" panose="020B0502040204020203" pitchFamily="34" charset="0"/>
              </a:rPr>
              <a:t>: Čestlice, Obchodní ul.              (50°0'21.55"N, 14°34'16.4"E)</a:t>
            </a:r>
          </a:p>
          <a:p>
            <a:pPr lvl="0" algn="just" defTabSz="457200">
              <a:lnSpc>
                <a:spcPts val="1200"/>
              </a:lnSpc>
              <a:spcAft>
                <a:spcPts val="0"/>
              </a:spcAft>
              <a:defRPr/>
            </a:pPr>
            <a:r>
              <a:rPr lang="cs-CZ" sz="900" b="1" dirty="0">
                <a:solidFill>
                  <a:prstClr val="black"/>
                </a:solidFill>
                <a:latin typeface="Bahnschrift" panose="020B0502040204020203" pitchFamily="34" charset="0"/>
              </a:rPr>
              <a:t>Poznámka</a:t>
            </a:r>
            <a:r>
              <a:rPr lang="cs-CZ" sz="900" dirty="0">
                <a:solidFill>
                  <a:prstClr val="black"/>
                </a:solidFill>
                <a:latin typeface="Bahnschrift Light" panose="020B0502040204020203" pitchFamily="34" charset="0"/>
              </a:rPr>
              <a:t>: stávající nájemci  Hartmann, </a:t>
            </a:r>
            <a:r>
              <a:rPr lang="cs-CZ" sz="900" dirty="0" err="1">
                <a:solidFill>
                  <a:prstClr val="black"/>
                </a:solidFill>
                <a:latin typeface="Bahnschrift Light" panose="020B0502040204020203" pitchFamily="34" charset="0"/>
              </a:rPr>
              <a:t>Domaine</a:t>
            </a:r>
            <a:r>
              <a:rPr lang="cs-CZ" sz="900" dirty="0">
                <a:solidFill>
                  <a:prstClr val="black"/>
                </a:solidFill>
                <a:latin typeface="Bahnschrift Light" panose="020B0502040204020203" pitchFamily="34" charset="0"/>
              </a:rPr>
              <a:t>, </a:t>
            </a:r>
            <a:r>
              <a:rPr lang="cs-CZ" sz="900" dirty="0" err="1">
                <a:solidFill>
                  <a:prstClr val="black"/>
                </a:solidFill>
                <a:latin typeface="Bahnschrift Light" panose="020B0502040204020203" pitchFamily="34" charset="0"/>
              </a:rPr>
              <a:t>Sofaland</a:t>
            </a:r>
            <a:r>
              <a:rPr lang="cs-CZ" sz="900" dirty="0">
                <a:solidFill>
                  <a:prstClr val="black"/>
                </a:solidFill>
                <a:latin typeface="Bahnschrift Light" panose="020B0502040204020203" pitchFamily="34" charset="0"/>
              </a:rPr>
              <a:t>, </a:t>
            </a:r>
            <a:r>
              <a:rPr lang="cs-CZ" sz="900" dirty="0" err="1">
                <a:solidFill>
                  <a:prstClr val="black"/>
                </a:solidFill>
                <a:latin typeface="Bahnschrift Light" panose="020B0502040204020203" pitchFamily="34" charset="0"/>
              </a:rPr>
              <a:t>Proarms</a:t>
            </a:r>
            <a:r>
              <a:rPr lang="cs-CZ" sz="900" dirty="0">
                <a:solidFill>
                  <a:prstClr val="black"/>
                </a:solidFill>
                <a:latin typeface="Bahnschrift Light" panose="020B0502040204020203" pitchFamily="34" charset="0"/>
              </a:rPr>
              <a:t>, Diego,   Kuchyně Dušek, </a:t>
            </a:r>
            <a:r>
              <a:rPr lang="cs-CZ" sz="900" dirty="0" err="1">
                <a:solidFill>
                  <a:prstClr val="black"/>
                </a:solidFill>
                <a:latin typeface="Bahnschrift Light" panose="020B0502040204020203" pitchFamily="34" charset="0"/>
              </a:rPr>
              <a:t>Phase</a:t>
            </a:r>
            <a:r>
              <a:rPr lang="cs-CZ" sz="900" dirty="0">
                <a:solidFill>
                  <a:prstClr val="black"/>
                </a:solidFill>
                <a:latin typeface="Bahnschrift Light" panose="020B0502040204020203" pitchFamily="34" charset="0"/>
              </a:rPr>
              <a:t>.</a:t>
            </a:r>
          </a:p>
          <a:p>
            <a:pPr lvl="0" algn="just" defTabSz="457200">
              <a:lnSpc>
                <a:spcPts val="1200"/>
              </a:lnSpc>
              <a:spcAft>
                <a:spcPts val="0"/>
              </a:spcAft>
            </a:pPr>
            <a:endParaRPr lang="cs-CZ" sz="900" dirty="0">
              <a:solidFill>
                <a:prstClr val="black"/>
              </a:solidFill>
              <a:latin typeface="Bahnschrift Light" panose="020B0502040204020203" pitchFamily="34" charset="0"/>
            </a:endParaRP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200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SemiBold"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a:t>
            </a:r>
            <a:r>
              <a:rPr lang="pl-PL" sz="900" dirty="0" err="1">
                <a:solidFill>
                  <a:schemeClr val="tx1"/>
                </a:solidFill>
                <a:latin typeface="Bahnschrift Light" panose="020B0502040204020203" pitchFamily="34" charset="0"/>
              </a:rPr>
              <a:t>Čestlice</a:t>
            </a:r>
            <a:r>
              <a:rPr lang="pl-PL" sz="900" dirty="0">
                <a:solidFill>
                  <a:schemeClr val="tx1"/>
                </a:solidFill>
                <a:latin typeface="Bahnschrift Light" panose="020B0502040204020203" pitchFamily="34" charset="0"/>
              </a:rPr>
              <a:t>, </a:t>
            </a:r>
            <a:r>
              <a:rPr lang="pl-PL" sz="900" dirty="0" err="1">
                <a:solidFill>
                  <a:schemeClr val="tx1"/>
                </a:solidFill>
                <a:latin typeface="Bahnschrift Light" panose="020B0502040204020203" pitchFamily="34" charset="0"/>
              </a:rPr>
              <a:t>Obchodní</a:t>
            </a:r>
            <a:r>
              <a:rPr lang="pl-PL" sz="900" dirty="0">
                <a:solidFill>
                  <a:schemeClr val="tx1"/>
                </a:solidFill>
                <a:latin typeface="Bahnschrift Light" panose="020B0502040204020203" pitchFamily="34" charset="0"/>
              </a:rPr>
              <a:t> St.             (</a:t>
            </a:r>
            <a:r>
              <a:rPr lang="cs-CZ" sz="900" dirty="0">
                <a:solidFill>
                  <a:schemeClr val="tx1"/>
                </a:solidFill>
                <a:latin typeface="Bahnschrift Light" panose="020B0502040204020203" pitchFamily="34" charset="0"/>
              </a:rPr>
              <a:t>50°0'21.55"N, 14°34'16.4"E)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fr-FR" sz="900" dirty="0" err="1">
                <a:solidFill>
                  <a:schemeClr val="tx1"/>
                </a:solidFill>
                <a:latin typeface="Bahnschrift Light" panose="020B0502040204020203" pitchFamily="34" charset="0"/>
              </a:rPr>
              <a:t>current</a:t>
            </a:r>
            <a:r>
              <a:rPr lang="fr-FR" sz="900" dirty="0">
                <a:solidFill>
                  <a:schemeClr val="tx1"/>
                </a:solidFill>
                <a:latin typeface="Bahnschrift Light" panose="020B0502040204020203" pitchFamily="34" charset="0"/>
              </a:rPr>
              <a:t> tenants</a:t>
            </a:r>
            <a:r>
              <a:rPr lang="cs-CZ" sz="900" dirty="0">
                <a:solidFill>
                  <a:schemeClr val="tx1"/>
                </a:solidFill>
                <a:latin typeface="Bahnschrift Light" panose="020B0502040204020203" pitchFamily="34" charset="0"/>
              </a:rPr>
              <a:t> – Hartmann, </a:t>
            </a:r>
            <a:r>
              <a:rPr lang="cs-CZ" sz="900" dirty="0" err="1">
                <a:solidFill>
                  <a:schemeClr val="tx1"/>
                </a:solidFill>
                <a:latin typeface="Bahnschrift Light" panose="020B0502040204020203" pitchFamily="34" charset="0"/>
              </a:rPr>
              <a:t>Domaine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Sofaland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Proarms</a:t>
            </a:r>
            <a:r>
              <a:rPr lang="fr-FR"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Diego, Kuchyně Dušek, </a:t>
            </a:r>
            <a:r>
              <a:rPr lang="cs-CZ" sz="900" dirty="0" err="1">
                <a:solidFill>
                  <a:schemeClr val="tx1"/>
                </a:solidFill>
                <a:latin typeface="Bahnschrift Light" panose="020B0502040204020203" pitchFamily="34" charset="0"/>
              </a:rPr>
              <a:t>Phase</a:t>
            </a:r>
            <a:r>
              <a:rPr lang="cs-CZ" sz="900" dirty="0">
                <a:solidFill>
                  <a:schemeClr val="tx1"/>
                </a:solidFill>
                <a:latin typeface="Bahnschrift Light" panose="020B0502040204020203" pitchFamily="34" charset="0"/>
              </a:rPr>
              <a:t>.</a:t>
            </a:r>
            <a:endParaRPr lang="en-GB" sz="900" dirty="0">
              <a:solidFill>
                <a:schemeClr val="tx1"/>
              </a:solidFill>
              <a:latin typeface="Bahnschrift Light" panose="020B0502040204020203" pitchFamily="34" charset="0"/>
            </a:endParaRPr>
          </a:p>
          <a:p>
            <a:pPr algn="just">
              <a:lnSpc>
                <a:spcPts val="1200"/>
              </a:lnSpc>
              <a:spcAft>
                <a:spcPts val="0"/>
              </a:spcAft>
            </a:pPr>
            <a:endParaRPr lang="cs-CZ" sz="900" dirty="0">
              <a:solidFill>
                <a:schemeClr val="tx1"/>
              </a:solidFill>
              <a:latin typeface="Bahnschrift Light" panose="020B0502040204020203" pitchFamily="34" charset="0"/>
            </a:endParaRPr>
          </a:p>
        </p:txBody>
      </p:sp>
      <p:pic>
        <p:nvPicPr>
          <p:cNvPr id="70" name="Graphic 69" descr="Map with pin">
            <a:extLst>
              <a:ext uri="{FF2B5EF4-FFF2-40B4-BE49-F238E27FC236}">
                <a16:creationId xmlns:a16="http://schemas.microsoft.com/office/drawing/2014/main" id="{333A10A6-AF85-469B-9CCE-F3F5C2D057C3}"/>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0382" y="4617426"/>
            <a:ext cx="221109" cy="216710"/>
          </a:xfrm>
          <a:prstGeom prst="rect">
            <a:avLst/>
          </a:prstGeom>
        </p:spPr>
      </p:pic>
      <p:pic>
        <p:nvPicPr>
          <p:cNvPr id="73" name="Picture 2" descr="P1060300">
            <a:extLst>
              <a:ext uri="{FF2B5EF4-FFF2-40B4-BE49-F238E27FC236}">
                <a16:creationId xmlns:a16="http://schemas.microsoft.com/office/drawing/2014/main" id="{9CF06F4A-1A3E-4DE7-92B4-06F4EFAC849C}"/>
              </a:ext>
            </a:extLst>
          </p:cNvPr>
          <p:cNvPicPr>
            <a:picLocks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Lst>
          </a:blip>
          <a:srcRect t="3428" b="3428"/>
          <a:stretch>
            <a:fillRect/>
          </a:stretch>
        </p:blipFill>
        <p:spPr bwMode="auto">
          <a:xfrm>
            <a:off x="96177" y="3315043"/>
            <a:ext cx="1998001" cy="1440000"/>
          </a:xfrm>
          <a:prstGeom prst="roundRect">
            <a:avLst/>
          </a:prstGeom>
          <a:solidFill>
            <a:srgbClr val="FFFFFF">
              <a:lumMod val="75000"/>
            </a:srgbClr>
          </a:solidFill>
          <a:ln w="3175" cap="sq">
            <a:solidFill>
              <a:srgbClr val="FFFFFF">
                <a:lumMod val="75000"/>
              </a:srgb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4" name="Rectangle: Rounded Corners 73">
            <a:extLst>
              <a:ext uri="{FF2B5EF4-FFF2-40B4-BE49-F238E27FC236}">
                <a16:creationId xmlns:a16="http://schemas.microsoft.com/office/drawing/2014/main" id="{18D47CCC-81E2-4006-9EB6-977AC441D6D9}"/>
              </a:ext>
            </a:extLst>
          </p:cNvPr>
          <p:cNvSpPr/>
          <p:nvPr/>
        </p:nvSpPr>
        <p:spPr>
          <a:xfrm>
            <a:off x="613293" y="4614583"/>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3">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75" name="Graphic 74" descr="Map with pin">
            <a:extLst>
              <a:ext uri="{FF2B5EF4-FFF2-40B4-BE49-F238E27FC236}">
                <a16:creationId xmlns:a16="http://schemas.microsoft.com/office/drawing/2014/main" id="{5E2D41BB-5D18-471D-BEAC-87E7FC86C341}"/>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1004" y="4599655"/>
            <a:ext cx="216710" cy="216710"/>
          </a:xfrm>
          <a:prstGeom prst="rect">
            <a:avLst/>
          </a:prstGeom>
        </p:spPr>
      </p:pic>
      <p:pic>
        <p:nvPicPr>
          <p:cNvPr id="80" name="Picture 79" descr="A red house&#10;&#10;Description generated with very high confidence">
            <a:extLst>
              <a:ext uri="{FF2B5EF4-FFF2-40B4-BE49-F238E27FC236}">
                <a16:creationId xmlns:a16="http://schemas.microsoft.com/office/drawing/2014/main" id="{DD67EA94-BBBA-4CF9-884E-9175AABFA606}"/>
              </a:ext>
            </a:extLst>
          </p:cNvPr>
          <p:cNvPicPr>
            <a:picLocks/>
          </p:cNvPicPr>
          <p:nvPr/>
        </p:nvPicPr>
        <p:blipFill rotWithShape="1">
          <a:blip r:embed="rId14" cstate="print">
            <a:extLst>
              <a:ext uri="{28A0092B-C50C-407E-A947-70E740481C1C}">
                <a14:useLocalDpi xmlns:a14="http://schemas.microsoft.com/office/drawing/2010/main"/>
              </a:ext>
            </a:extLst>
          </a:blip>
          <a:srcRect l="8940" r="2532" b="23200"/>
          <a:stretch/>
        </p:blipFill>
        <p:spPr>
          <a:xfrm>
            <a:off x="96178" y="5089568"/>
            <a:ext cx="1998000" cy="1440000"/>
          </a:xfrm>
          <a:prstGeom prst="roundRect">
            <a:avLst/>
          </a:prstGeom>
          <a:effectLst>
            <a:outerShdw blurRad="50800" dist="38100" dir="2700000" algn="tl" rotWithShape="0">
              <a:prstClr val="black">
                <a:alpha val="40000"/>
              </a:prstClr>
            </a:outerShdw>
          </a:effectLst>
        </p:spPr>
      </p:pic>
      <p:sp>
        <p:nvSpPr>
          <p:cNvPr id="81" name="Rectangle: Rounded Corners 80">
            <a:extLst>
              <a:ext uri="{FF2B5EF4-FFF2-40B4-BE49-F238E27FC236}">
                <a16:creationId xmlns:a16="http://schemas.microsoft.com/office/drawing/2014/main" id="{EFB0574A-8B3F-495B-9C9B-56005D9136BD}"/>
              </a:ext>
            </a:extLst>
          </p:cNvPr>
          <p:cNvSpPr/>
          <p:nvPr/>
        </p:nvSpPr>
        <p:spPr>
          <a:xfrm>
            <a:off x="605939" y="6394629"/>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5">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82" name="Graphic 81" descr="Map with pin">
            <a:extLst>
              <a:ext uri="{FF2B5EF4-FFF2-40B4-BE49-F238E27FC236}">
                <a16:creationId xmlns:a16="http://schemas.microsoft.com/office/drawing/2014/main" id="{4174854B-6F75-4201-9129-8736072CEC9A}"/>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3650" y="6378114"/>
            <a:ext cx="216710" cy="216710"/>
          </a:xfrm>
          <a:prstGeom prst="rect">
            <a:avLst/>
          </a:prstGeom>
        </p:spPr>
      </p:pic>
      <p:pic>
        <p:nvPicPr>
          <p:cNvPr id="83" name="Picture 82">
            <a:extLst>
              <a:ext uri="{FF2B5EF4-FFF2-40B4-BE49-F238E27FC236}">
                <a16:creationId xmlns:a16="http://schemas.microsoft.com/office/drawing/2014/main" id="{DCD11AF4-3394-4278-A3FA-628F42B070AD}"/>
              </a:ext>
            </a:extLst>
          </p:cNvPr>
          <p:cNvPicPr>
            <a:picLocks/>
          </p:cNvPicPr>
          <p:nvPr/>
        </p:nvPicPr>
        <p:blipFill rotWithShape="1">
          <a:blip r:embed="rId16">
            <a:extLst>
              <a:ext uri="{28A0092B-C50C-407E-A947-70E740481C1C}">
                <a14:useLocalDpi xmlns:a14="http://schemas.microsoft.com/office/drawing/2010/main"/>
              </a:ext>
            </a:extLst>
          </a:blip>
          <a:srcRect/>
          <a:stretch/>
        </p:blipFill>
        <p:spPr>
          <a:xfrm>
            <a:off x="78777" y="6867525"/>
            <a:ext cx="2099183" cy="1560601"/>
          </a:xfrm>
          <a:prstGeom prst="roundRect">
            <a:avLst/>
          </a:prstGeom>
          <a:effectLst/>
        </p:spPr>
      </p:pic>
      <p:sp>
        <p:nvSpPr>
          <p:cNvPr id="84" name="Rectangle: Rounded Corners 83">
            <a:extLst>
              <a:ext uri="{FF2B5EF4-FFF2-40B4-BE49-F238E27FC236}">
                <a16:creationId xmlns:a16="http://schemas.microsoft.com/office/drawing/2014/main" id="{7CB92C2E-1E03-44C0-9119-85D8DE6233E7}"/>
              </a:ext>
            </a:extLst>
          </p:cNvPr>
          <p:cNvSpPr/>
          <p:nvPr/>
        </p:nvSpPr>
        <p:spPr>
          <a:xfrm>
            <a:off x="595884" y="8233431"/>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7">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85" name="Graphic 84" descr="Map with pin">
            <a:extLst>
              <a:ext uri="{FF2B5EF4-FFF2-40B4-BE49-F238E27FC236}">
                <a16:creationId xmlns:a16="http://schemas.microsoft.com/office/drawing/2014/main" id="{0E052500-0F39-4CEF-BA7A-E9C911EAA015}"/>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0423" y="8212787"/>
            <a:ext cx="221109" cy="216710"/>
          </a:xfrm>
          <a:prstGeom prst="rect">
            <a:avLst/>
          </a:prstGeom>
        </p:spPr>
      </p:pic>
    </p:spTree>
    <p:extLst>
      <p:ext uri="{BB962C8B-B14F-4D97-AF65-F5344CB8AC3E}">
        <p14:creationId xmlns:p14="http://schemas.microsoft.com/office/powerpoint/2010/main" val="359460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5 | HRADEC KRÁLOVÉ – RP HRADEC KRÁLOVÉ</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a:t>
            </a:r>
          </a:p>
          <a:p>
            <a:pPr algn="just">
              <a:lnSpc>
                <a:spcPts val="1200"/>
              </a:lnSpc>
              <a:spcAft>
                <a:spcPts val="0"/>
              </a:spcAft>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dle dohody</a:t>
            </a:r>
          </a:p>
          <a:p>
            <a:pPr algn="just">
              <a:lnSpc>
                <a:spcPts val="1200"/>
              </a:lnSpc>
              <a:spcAft>
                <a:spcPts val="0"/>
              </a:spcAft>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Hradec Králové, Rašínova třída                                     </a:t>
            </a:r>
          </a:p>
          <a:p>
            <a:pPr algn="just">
              <a:lnSpc>
                <a:spcPts val="1200"/>
              </a:lnSpc>
              <a:spcAft>
                <a:spcPts val="0"/>
              </a:spcAft>
            </a:pPr>
            <a:r>
              <a:rPr lang="cs-CZ" sz="900" dirty="0">
                <a:solidFill>
                  <a:schemeClr val="tx1"/>
                </a:solidFill>
                <a:latin typeface="Bahnschrift Light" panose="020B0502040204020203" pitchFamily="34" charset="0"/>
              </a:rPr>
              <a:t>(50°11'13.640"N, 15°48'16.374"E)</a:t>
            </a:r>
          </a:p>
          <a:p>
            <a:pPr algn="just">
              <a:lnSpc>
                <a:spcPts val="1200"/>
              </a:lnSpc>
              <a:spcAft>
                <a:spcPts val="0"/>
              </a:spcAft>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operátoři v rámci parku: Tesco, </a:t>
            </a:r>
            <a:r>
              <a:rPr lang="cs-CZ" sz="900" dirty="0" err="1">
                <a:solidFill>
                  <a:schemeClr val="tx1"/>
                </a:solidFill>
                <a:latin typeface="Bahnschrift Light" panose="020B0502040204020203" pitchFamily="34" charset="0"/>
              </a:rPr>
              <a:t>Asko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Electroworld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Decathlon</a:t>
            </a:r>
            <a:r>
              <a:rPr lang="cs-CZ" sz="900" dirty="0">
                <a:solidFill>
                  <a:schemeClr val="tx1"/>
                </a:solidFill>
                <a:latin typeface="Bahnschrift Light" panose="020B0502040204020203" pitchFamily="34" charset="0"/>
              </a:rPr>
              <a:t>, dm drogerie, </a:t>
            </a:r>
            <a:r>
              <a:rPr lang="cs-CZ" sz="900" dirty="0" err="1">
                <a:solidFill>
                  <a:schemeClr val="tx1"/>
                </a:solidFill>
                <a:latin typeface="Bahnschrift Light" panose="020B0502040204020203" pitchFamily="34" charset="0"/>
              </a:rPr>
              <a:t>Takko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Deichmann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a další.</a:t>
            </a: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a:t>
            </a:r>
            <a:endParaRPr lang="en-US" sz="900" dirty="0">
              <a:solidFill>
                <a:schemeClr val="tx1"/>
              </a:solidFill>
              <a:latin typeface="Bahnschrift Light" panose="020B0502040204020203" pitchFamily="34" charset="0"/>
            </a:endParaRPr>
          </a:p>
          <a:p>
            <a:pPr algn="just">
              <a:lnSpc>
                <a:spcPts val="1200"/>
              </a:lnSpc>
              <a:spcAft>
                <a:spcPts val="0"/>
              </a:spcAft>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upon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agreement</a:t>
            </a:r>
            <a:endParaRPr lang="cs-CZ" sz="900" dirty="0">
              <a:solidFill>
                <a:schemeClr val="tx1"/>
              </a:solidFill>
              <a:latin typeface="Bahnschrift Light" panose="020B0502040204020203" pitchFamily="34" charset="0"/>
            </a:endParaRPr>
          </a:p>
          <a:p>
            <a:pPr algn="just">
              <a:lnSpc>
                <a:spcPts val="1200"/>
              </a:lnSpc>
              <a:spcAft>
                <a:spcPts val="0"/>
              </a:spcAft>
            </a:pPr>
            <a:r>
              <a:rPr lang="pt-BR" sz="900" b="1" dirty="0">
                <a:solidFill>
                  <a:schemeClr val="tx1"/>
                </a:solidFill>
                <a:latin typeface="Bahnschrift" panose="020B0502040204020203" pitchFamily="34" charset="0"/>
              </a:rPr>
              <a:t>Location</a:t>
            </a:r>
            <a:r>
              <a:rPr lang="pt-BR" sz="900" dirty="0">
                <a:solidFill>
                  <a:schemeClr val="tx1"/>
                </a:solidFill>
                <a:latin typeface="Bahnschrift" panose="020B0502040204020203" pitchFamily="34" charset="0"/>
              </a:rPr>
              <a:t>: </a:t>
            </a:r>
            <a:r>
              <a:rPr lang="pt-BR" sz="900" dirty="0">
                <a:solidFill>
                  <a:schemeClr val="tx1"/>
                </a:solidFill>
                <a:latin typeface="Bahnschrift Light" panose="020B0502040204020203" pitchFamily="34" charset="0"/>
              </a:rPr>
              <a:t>Hradec Králové, Rašínova Av.</a:t>
            </a:r>
            <a:r>
              <a:rPr lang="cs-CZ" sz="900" dirty="0">
                <a:solidFill>
                  <a:schemeClr val="tx1"/>
                </a:solidFill>
                <a:latin typeface="Bahnschrift Light" panose="020B0502040204020203" pitchFamily="34" charset="0"/>
              </a:rPr>
              <a:t> </a:t>
            </a:r>
          </a:p>
          <a:p>
            <a:pPr algn="just">
              <a:lnSpc>
                <a:spcPts val="1200"/>
              </a:lnSpc>
              <a:spcAft>
                <a:spcPts val="0"/>
              </a:spcAft>
            </a:pPr>
            <a:r>
              <a:rPr lang="pt-BR" sz="900" dirty="0">
                <a:solidFill>
                  <a:schemeClr val="tx1"/>
                </a:solidFill>
                <a:latin typeface="Bahnschrift Light" panose="020B0502040204020203" pitchFamily="34" charset="0"/>
              </a:rPr>
              <a:t>(50°11'13.640"N, 15°48'16.374"E)</a:t>
            </a:r>
          </a:p>
          <a:p>
            <a:pPr algn="just">
              <a:lnSpc>
                <a:spcPts val="1200"/>
              </a:lnSpc>
              <a:spcAft>
                <a:spcPts val="0"/>
              </a:spcAft>
            </a:pPr>
            <a:r>
              <a:rPr lang="cs-CZ" sz="900" b="1" dirty="0">
                <a:solidFill>
                  <a:schemeClr val="tx1"/>
                </a:solidFill>
                <a:latin typeface="Bahnschrift" panose="020B0502040204020203" pitchFamily="34" charset="0"/>
              </a:rPr>
              <a:t>Notes</a:t>
            </a:r>
            <a:r>
              <a:rPr lang="cs-CZ"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within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park: Tesco, </a:t>
            </a:r>
            <a:r>
              <a:rPr lang="cs-CZ" sz="900" dirty="0" err="1">
                <a:solidFill>
                  <a:schemeClr val="tx1"/>
                </a:solidFill>
                <a:latin typeface="Bahnschrift Light" panose="020B0502040204020203" pitchFamily="34" charset="0"/>
              </a:rPr>
              <a:t>Asko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Electroworld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Decathlon</a:t>
            </a:r>
            <a:r>
              <a:rPr lang="cs-CZ" sz="900" dirty="0">
                <a:solidFill>
                  <a:schemeClr val="tx1"/>
                </a:solidFill>
                <a:latin typeface="Bahnschrift Light" panose="020B0502040204020203" pitchFamily="34" charset="0"/>
              </a:rPr>
              <a:t>, dm drogerie, </a:t>
            </a:r>
            <a:r>
              <a:rPr lang="cs-CZ" sz="900" dirty="0" err="1">
                <a:solidFill>
                  <a:schemeClr val="tx1"/>
                </a:solidFill>
                <a:latin typeface="Bahnschrift Light" panose="020B0502040204020203" pitchFamily="34" charset="0"/>
              </a:rPr>
              <a:t>Takko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Deichmann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Sportisimoand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others</a:t>
            </a:r>
            <a:r>
              <a:rPr lang="cs-CZ" sz="900" dirty="0">
                <a:solidFill>
                  <a:schemeClr val="tx1"/>
                </a:solidFill>
                <a:latin typeface="Bahnschrift Light" panose="020B0502040204020203" pitchFamily="34" charset="0"/>
              </a:rPr>
              <a:t>.</a:t>
            </a: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8</a:t>
            </a:r>
            <a:r>
              <a:rPr lang="en-US" sz="1200" dirty="0">
                <a:latin typeface="Bahnschrift SemiBold" panose="020B0502040204020203" pitchFamily="34" charset="0"/>
              </a:rPr>
              <a:t> | BRNO – OC SOHO </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lvl="0"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a:t>
            </a:r>
            <a:r>
              <a:rPr lang="cs-CZ" sz="900" dirty="0">
                <a:solidFill>
                  <a:schemeClr val="tx1"/>
                </a:solidFill>
                <a:latin typeface="Bahnschrift Light" panose="020B0502040204020203" pitchFamily="34" charset="0"/>
              </a:rPr>
              <a:t> od cca 200 m</a:t>
            </a:r>
            <a:r>
              <a:rPr lang="cs-CZ" sz="900" baseline="30000" dirty="0">
                <a:solidFill>
                  <a:schemeClr val="tx1"/>
                </a:solidFill>
                <a:latin typeface="Bahnschrift Light" panose="020B0502040204020203" pitchFamily="34" charset="0"/>
              </a:rPr>
              <a:t>2</a:t>
            </a:r>
          </a:p>
          <a:p>
            <a:pPr lvl="0"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a:t>
            </a:r>
            <a:r>
              <a:rPr lang="cs-CZ" sz="900" dirty="0">
                <a:solidFill>
                  <a:schemeClr val="tx1"/>
                </a:solidFill>
                <a:latin typeface="Bahnschrift Light" panose="020B0502040204020203" pitchFamily="34" charset="0"/>
              </a:rPr>
              <a:t> ihned</a:t>
            </a:r>
          </a:p>
          <a:p>
            <a:pPr lvl="0"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a:t>
            </a:r>
            <a:r>
              <a:rPr lang="cs-CZ" sz="900" dirty="0">
                <a:solidFill>
                  <a:schemeClr val="tx1"/>
                </a:solidFill>
                <a:latin typeface="Bahnschrift Light" panose="020B0502040204020203" pitchFamily="34" charset="0"/>
              </a:rPr>
              <a:t> Brno – Svratecká ul.                  (49°7'56.585"N, 16°38'2.259"E)</a:t>
            </a:r>
          </a:p>
          <a:p>
            <a:pPr lvl="0"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ideální pro </a:t>
            </a:r>
            <a:r>
              <a:rPr lang="cs-CZ" sz="900" dirty="0" err="1">
                <a:solidFill>
                  <a:schemeClr val="tx1"/>
                </a:solidFill>
                <a:latin typeface="Bahnschrift Light" panose="020B0502040204020203" pitchFamily="34" charset="0"/>
              </a:rPr>
              <a:t>showroom</a:t>
            </a:r>
            <a:r>
              <a:rPr lang="cs-CZ" sz="900" dirty="0">
                <a:solidFill>
                  <a:schemeClr val="tx1"/>
                </a:solidFill>
                <a:latin typeface="Bahnschrift Light" panose="020B0502040204020203" pitchFamily="34" charset="0"/>
              </a:rPr>
              <a:t> či obchod, výborná dopravní dostupnost, nájemci: </a:t>
            </a:r>
            <a:r>
              <a:rPr lang="cs-CZ" sz="900" dirty="0" err="1">
                <a:solidFill>
                  <a:schemeClr val="tx1"/>
                </a:solidFill>
                <a:latin typeface="Bahnschrift Light" panose="020B0502040204020203" pitchFamily="34" charset="0"/>
              </a:rPr>
              <a:t>Natuzzi</a:t>
            </a:r>
            <a:r>
              <a:rPr lang="cs-CZ" sz="900" dirty="0">
                <a:solidFill>
                  <a:schemeClr val="tx1"/>
                </a:solidFill>
                <a:latin typeface="Bahnschrift Light" panose="020B0502040204020203" pitchFamily="34" charset="0"/>
              </a:rPr>
              <a:t>, BO </a:t>
            </a:r>
            <a:r>
              <a:rPr lang="cs-CZ" sz="900" dirty="0" err="1">
                <a:solidFill>
                  <a:schemeClr val="tx1"/>
                </a:solidFill>
                <a:latin typeface="Bahnschrift Light" panose="020B0502040204020203" pitchFamily="34" charset="0"/>
              </a:rPr>
              <a:t>Concept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Casa</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Mia</a:t>
            </a:r>
            <a:r>
              <a:rPr lang="cs-CZ" sz="900" dirty="0">
                <a:solidFill>
                  <a:schemeClr val="tx1"/>
                </a:solidFill>
                <a:latin typeface="Bahnschrift Light" panose="020B0502040204020203" pitchFamily="34" charset="0"/>
              </a:rPr>
              <a:t>, Ton, Gorenje, Aksamite, přímo vedle </a:t>
            </a:r>
            <a:r>
              <a:rPr lang="cs-CZ" sz="900" dirty="0" err="1">
                <a:solidFill>
                  <a:schemeClr val="tx1"/>
                </a:solidFill>
                <a:latin typeface="Bahnschrift Light" panose="020B0502040204020203" pitchFamily="34" charset="0"/>
              </a:rPr>
              <a:t>Sconto</a:t>
            </a:r>
            <a:r>
              <a:rPr lang="cs-CZ" sz="900" dirty="0">
                <a:solidFill>
                  <a:schemeClr val="tx1"/>
                </a:solidFill>
                <a:latin typeface="Bahnschrift Light" panose="020B0502040204020203" pitchFamily="34" charset="0"/>
              </a:rPr>
              <a:t> a Hyundai. V blízkosti </a:t>
            </a:r>
            <a:r>
              <a:rPr lang="cs-CZ" sz="900" dirty="0" err="1">
                <a:solidFill>
                  <a:schemeClr val="tx1"/>
                </a:solidFill>
                <a:latin typeface="Bahnschrift Light" panose="020B0502040204020203" pitchFamily="34" charset="0"/>
              </a:rPr>
              <a:t>Asko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a:t>
            </a:r>
            <a:r>
              <a:rPr lang="cs-CZ" sz="900" dirty="0">
                <a:solidFill>
                  <a:schemeClr val="tx1"/>
                </a:solidFill>
                <a:latin typeface="Bahnschrift Light" panose="020B0502040204020203" pitchFamily="34" charset="0"/>
              </a:rPr>
              <a:t> a Albert hypermarket.</a:t>
            </a:r>
            <a:endParaRPr lang="en-GB" sz="900" dirty="0">
              <a:solidFill>
                <a:schemeClr val="tx1"/>
              </a:solidFill>
              <a:latin typeface="Bahnschrift Light" panose="020B0502040204020203" pitchFamily="34" charset="0"/>
            </a:endParaRP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2228" y="710575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approx</a:t>
            </a:r>
            <a:r>
              <a:rPr lang="cs-CZ" sz="900" dirty="0">
                <a:solidFill>
                  <a:schemeClr val="tx1"/>
                </a:solidFill>
                <a:latin typeface="Bahnschrift Light" panose="020B0502040204020203" pitchFamily="34" charset="0"/>
              </a:rPr>
              <a:t>. 200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Brno – Svratecká Str.               </a:t>
            </a:r>
            <a:r>
              <a:rPr lang="en-GB"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        </a:t>
            </a:r>
            <a:r>
              <a:rPr lang="en-GB" sz="900" dirty="0">
                <a:solidFill>
                  <a:schemeClr val="tx1"/>
                </a:solidFill>
                <a:latin typeface="Bahnschrift Light" panose="020B0502040204020203" pitchFamily="34" charset="0"/>
              </a:rPr>
              <a:t>(49°7'56.585"N, 16°38'2.259"E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panose="020B0502040204020203" pitchFamily="34" charset="0"/>
              </a:rPr>
              <a:t>: </a:t>
            </a:r>
            <a:r>
              <a:rPr lang="cs-CZ" sz="900" dirty="0" err="1">
                <a:solidFill>
                  <a:schemeClr val="tx1"/>
                </a:solidFill>
                <a:latin typeface="Bahnschrift" panose="020B0502040204020203" pitchFamily="34" charset="0"/>
              </a:rPr>
              <a:t>i</a:t>
            </a:r>
            <a:r>
              <a:rPr lang="cs-CZ" sz="900" dirty="0" err="1">
                <a:solidFill>
                  <a:schemeClr val="tx1"/>
                </a:solidFill>
                <a:latin typeface="Bahnschrift Light" panose="020B0502040204020203" pitchFamily="34" charset="0"/>
              </a:rPr>
              <a:t>deal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for</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showoom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or</a:t>
            </a:r>
            <a:r>
              <a:rPr lang="cs-CZ" sz="900" dirty="0">
                <a:solidFill>
                  <a:schemeClr val="tx1"/>
                </a:solidFill>
                <a:latin typeface="Bahnschrift Light" panose="020B0502040204020203" pitchFamily="34" charset="0"/>
              </a:rPr>
              <a:t> retail, </a:t>
            </a:r>
            <a:r>
              <a:rPr lang="cs-CZ" sz="900" dirty="0" err="1">
                <a:solidFill>
                  <a:schemeClr val="tx1"/>
                </a:solidFill>
                <a:latin typeface="Bahnschrift Light" panose="020B0502040204020203" pitchFamily="34" charset="0"/>
              </a:rPr>
              <a:t>great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accessibility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within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OC Soho: </a:t>
            </a:r>
            <a:r>
              <a:rPr lang="cs-CZ" sz="900" dirty="0" err="1">
                <a:solidFill>
                  <a:schemeClr val="tx1"/>
                </a:solidFill>
                <a:latin typeface="Bahnschrift Light" panose="020B0502040204020203" pitchFamily="34" charset="0"/>
              </a:rPr>
              <a:t>Natuzzi</a:t>
            </a:r>
            <a:r>
              <a:rPr lang="cs-CZ" sz="900" dirty="0">
                <a:solidFill>
                  <a:schemeClr val="tx1"/>
                </a:solidFill>
                <a:latin typeface="Bahnschrift Light" panose="020B0502040204020203" pitchFamily="34" charset="0"/>
              </a:rPr>
              <a:t>, BO </a:t>
            </a:r>
            <a:r>
              <a:rPr lang="cs-CZ" sz="900" dirty="0" err="1">
                <a:solidFill>
                  <a:schemeClr val="tx1"/>
                </a:solidFill>
                <a:latin typeface="Bahnschrift Light" panose="020B0502040204020203" pitchFamily="34" charset="0"/>
              </a:rPr>
              <a:t>Concept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Casa</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Mia</a:t>
            </a:r>
            <a:r>
              <a:rPr lang="cs-CZ" sz="900" dirty="0">
                <a:solidFill>
                  <a:schemeClr val="tx1"/>
                </a:solidFill>
                <a:latin typeface="Bahnschrift Light" panose="020B0502040204020203" pitchFamily="34" charset="0"/>
              </a:rPr>
              <a:t>, Ton, Gorenje, Aksamite, přímo vedle </a:t>
            </a:r>
            <a:r>
              <a:rPr lang="cs-CZ" sz="900" dirty="0" err="1">
                <a:solidFill>
                  <a:schemeClr val="tx1"/>
                </a:solidFill>
                <a:latin typeface="Bahnschrift Light" panose="020B0502040204020203" pitchFamily="34" charset="0"/>
              </a:rPr>
              <a:t>Sconto</a:t>
            </a:r>
            <a:r>
              <a:rPr lang="cs-CZ" sz="900" dirty="0">
                <a:solidFill>
                  <a:schemeClr val="tx1"/>
                </a:solidFill>
                <a:latin typeface="Bahnschrift Light" panose="020B0502040204020203" pitchFamily="34" charset="0"/>
              </a:rPr>
              <a:t> a Hyundai. </a:t>
            </a:r>
            <a:r>
              <a:rPr lang="cs-CZ" sz="900" dirty="0" err="1">
                <a:solidFill>
                  <a:schemeClr val="tx1"/>
                </a:solidFill>
                <a:latin typeface="Bahnschrift Light" panose="020B0502040204020203" pitchFamily="34" charset="0"/>
              </a:rPr>
              <a:t>Close</a:t>
            </a:r>
            <a:r>
              <a:rPr lang="cs-CZ" sz="900" dirty="0">
                <a:solidFill>
                  <a:schemeClr val="tx1"/>
                </a:solidFill>
                <a:latin typeface="Bahnschrift Light" panose="020B0502040204020203" pitchFamily="34" charset="0"/>
              </a:rPr>
              <a:t> to </a:t>
            </a:r>
            <a:r>
              <a:rPr lang="cs-CZ" sz="900" dirty="0" err="1">
                <a:solidFill>
                  <a:schemeClr val="tx1"/>
                </a:solidFill>
                <a:latin typeface="Bahnschrift Light" panose="020B0502040204020203" pitchFamily="34" charset="0"/>
              </a:rPr>
              <a:t>Asko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a:t>
            </a:r>
            <a:r>
              <a:rPr lang="cs-CZ" sz="900" dirty="0">
                <a:solidFill>
                  <a:schemeClr val="tx1"/>
                </a:solidFill>
                <a:latin typeface="Bahnschrift Light" panose="020B0502040204020203" pitchFamily="34" charset="0"/>
              </a:rPr>
              <a:t> and Albert hypermarket. </a:t>
            </a:r>
            <a:endParaRPr lang="en-GB" sz="1000" dirty="0">
              <a:solidFill>
                <a:schemeClr val="tx1"/>
              </a:solidFill>
              <a:latin typeface="Bahnschrift Light" panose="020B0502040204020203" pitchFamily="34" charset="0"/>
            </a:endParaRPr>
          </a:p>
          <a:p>
            <a:pPr algn="just">
              <a:lnSpc>
                <a:spcPts val="1200"/>
              </a:lnSpc>
              <a:spcAft>
                <a:spcPts val="0"/>
              </a:spcAft>
              <a:defRPr/>
            </a:pPr>
            <a:endParaRPr lang="en-GB" sz="1000" dirty="0">
              <a:solidFill>
                <a:schemeClr val="tx1"/>
              </a:solidFill>
              <a:latin typeface="Bahnschrift" panose="020B0502040204020203" pitchFamily="34"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cs-CZ" sz="1200" dirty="0">
                <a:latin typeface="Bahnschrift SemiBold" panose="020B0502040204020203" pitchFamily="34" charset="0"/>
              </a:rPr>
              <a:t>7 | PRAHA - HOMEPARK ZLIČÍN</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a:t>
            </a:r>
          </a:p>
          <a:p>
            <a:pPr algn="just">
              <a:lnSpc>
                <a:spcPts val="1200"/>
              </a:lnSpc>
              <a:spcAft>
                <a:spcPts val="0"/>
              </a:spcAft>
            </a:pPr>
            <a:r>
              <a:rPr lang="cs-CZ" sz="900" b="1" dirty="0">
                <a:solidFill>
                  <a:schemeClr val="tx1"/>
                </a:solidFill>
                <a:latin typeface="Bahnschrift" panose="020B0502040204020203" pitchFamily="34" charset="0"/>
              </a:rPr>
              <a:t>K dispozici: </a:t>
            </a:r>
            <a:r>
              <a:rPr lang="cs-CZ" sz="900" dirty="0">
                <a:solidFill>
                  <a:schemeClr val="tx1"/>
                </a:solidFill>
                <a:latin typeface="Bahnschrift Light" panose="020B0502040204020203" pitchFamily="34" charset="0"/>
              </a:rPr>
              <a:t>2021 / 22</a:t>
            </a:r>
          </a:p>
          <a:p>
            <a:pPr algn="just">
              <a:lnSpc>
                <a:spcPts val="1200"/>
              </a:lnSpc>
              <a:spcAft>
                <a:spcPts val="0"/>
              </a:spcAft>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Praha, Skandinávská ul.           (50°3'3.421"N, 14°17'52.206"E)</a:t>
            </a:r>
          </a:p>
          <a:p>
            <a:pPr algn="just">
              <a:lnSpc>
                <a:spcPts val="1200"/>
              </a:lnSpc>
              <a:spcAft>
                <a:spcPts val="0"/>
              </a:spcAft>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zavedená prémiová obchodní lokalita, výborná dostupnost i viditelnost, kotevní operátoři: Ikea, Tesco, </a:t>
            </a:r>
            <a:r>
              <a:rPr lang="cs-CZ" sz="900" dirty="0" err="1">
                <a:solidFill>
                  <a:schemeClr val="tx1"/>
                </a:solidFill>
                <a:latin typeface="Bahnschrift Light" panose="020B0502040204020203" pitchFamily="34" charset="0"/>
              </a:rPr>
              <a:t>Datart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Sportsdirect</a:t>
            </a:r>
            <a:r>
              <a:rPr lang="cs-CZ" sz="900" dirty="0">
                <a:solidFill>
                  <a:schemeClr val="tx1"/>
                </a:solidFill>
                <a:latin typeface="Bahnschrift Light" panose="020B0502040204020203" pitchFamily="34" charset="0"/>
              </a:rPr>
              <a:t>, CCC, DM drogerie ad.</a:t>
            </a:r>
            <a:endParaRPr lang="en-GB" sz="900" dirty="0">
              <a:solidFill>
                <a:schemeClr val="tx1"/>
              </a:solidFill>
              <a:latin typeface="Bahnschrift Light" panose="020B0502040204020203" pitchFamily="34" charset="0"/>
            </a:endParaRP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6712" y="530243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pPr>
            <a:r>
              <a:rPr lang="cs-CZ" sz="900" b="1" dirty="0" err="1">
                <a:solidFill>
                  <a:schemeClr val="tx1"/>
                </a:solidFill>
                <a:latin typeface="Bahnschrift" panose="020B0502040204020203" pitchFamily="34" charset="0"/>
              </a:rPr>
              <a:t>Size</a:t>
            </a:r>
            <a:r>
              <a:rPr lang="cs-CZ" sz="900" b="1" dirty="0">
                <a:solidFill>
                  <a:schemeClr val="tx1"/>
                </a:solidFill>
                <a:latin typeface="Bahnschrift" panose="020B0502040204020203" pitchFamily="34" charset="0"/>
              </a:rPr>
              <a:t> </a:t>
            </a:r>
            <a:r>
              <a:rPr lang="cs-CZ" sz="900" b="1" dirty="0" err="1">
                <a:solidFill>
                  <a:schemeClr val="tx1"/>
                </a:solidFill>
                <a:latin typeface="Bahnschrift" panose="020B0502040204020203" pitchFamily="34" charset="0"/>
              </a:rPr>
              <a:t>of</a:t>
            </a:r>
            <a:r>
              <a:rPr lang="cs-CZ" sz="900" b="1" dirty="0">
                <a:solidFill>
                  <a:schemeClr val="tx1"/>
                </a:solidFill>
                <a:latin typeface="Bahnschrift" panose="020B0502040204020203" pitchFamily="34" charset="0"/>
              </a:rPr>
              <a:t> unit: </a:t>
            </a:r>
            <a:r>
              <a:rPr lang="cs-CZ" sz="900" dirty="0" err="1">
                <a:solidFill>
                  <a:schemeClr val="tx1"/>
                </a:solidFill>
                <a:latin typeface="Bahnschrift Light" panose="020B0502040204020203" pitchFamily="34" charset="0"/>
              </a:rPr>
              <a:t>flexible</a:t>
            </a:r>
            <a:endParaRPr lang="cs-CZ" sz="900" dirty="0">
              <a:solidFill>
                <a:schemeClr val="tx1"/>
              </a:solidFill>
              <a:latin typeface="Bahnschrift Light" panose="020B0502040204020203" pitchFamily="34" charset="0"/>
            </a:endParaRPr>
          </a:p>
          <a:p>
            <a:pPr algn="just">
              <a:lnSpc>
                <a:spcPts val="1200"/>
              </a:lnSpc>
              <a:spcAft>
                <a:spcPts val="0"/>
              </a:spcAft>
            </a:pPr>
            <a:r>
              <a:rPr lang="cs-CZ" sz="900" b="1" dirty="0" err="1">
                <a:solidFill>
                  <a:schemeClr val="tx1"/>
                </a:solidFill>
                <a:latin typeface="Bahnschrift" panose="020B0502040204020203" pitchFamily="34" charset="0"/>
              </a:rPr>
              <a:t>Available</a:t>
            </a:r>
            <a:r>
              <a:rPr lang="cs-CZ" sz="900" b="1"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2021 / 22</a:t>
            </a:r>
          </a:p>
          <a:p>
            <a:pPr algn="just">
              <a:lnSpc>
                <a:spcPts val="1200"/>
              </a:lnSpc>
              <a:spcAft>
                <a:spcPts val="0"/>
              </a:spcAft>
            </a:pPr>
            <a:r>
              <a:rPr lang="pt-BR" sz="900" b="1" dirty="0">
                <a:solidFill>
                  <a:schemeClr val="tx1"/>
                </a:solidFill>
                <a:latin typeface="Bahnschrift" panose="020B0502040204020203" pitchFamily="34" charset="0"/>
              </a:rPr>
              <a:t>Location</a:t>
            </a:r>
            <a:r>
              <a:rPr lang="pt-BR" sz="900" dirty="0">
                <a:solidFill>
                  <a:schemeClr val="tx1"/>
                </a:solidFill>
                <a:latin typeface="Bahnschrift" panose="020B0502040204020203" pitchFamily="34" charset="0"/>
              </a:rPr>
              <a:t>: </a:t>
            </a:r>
            <a:r>
              <a:rPr lang="pt-BR" sz="900" dirty="0">
                <a:solidFill>
                  <a:schemeClr val="tx1"/>
                </a:solidFill>
                <a:latin typeface="Bahnschrift Light" panose="020B0502040204020203" pitchFamily="34" charset="0"/>
              </a:rPr>
              <a:t>Praha, Skandinávská Str.           (50°3'3.421"N, 14°17'52.206"E)</a:t>
            </a:r>
          </a:p>
          <a:p>
            <a:pPr algn="just">
              <a:lnSpc>
                <a:spcPts val="1200"/>
              </a:lnSpc>
              <a:spcAft>
                <a:spcPts val="0"/>
              </a:spcAft>
            </a:pPr>
            <a:r>
              <a:rPr lang="cs-CZ" sz="900" b="1" dirty="0">
                <a:solidFill>
                  <a:schemeClr val="tx1"/>
                </a:solidFill>
                <a:latin typeface="Bahnschrift" panose="020B0502040204020203" pitchFamily="34" charset="0"/>
              </a:rPr>
              <a:t>Notes: </a:t>
            </a:r>
            <a:r>
              <a:rPr lang="cs-CZ" sz="900" dirty="0" err="1">
                <a:solidFill>
                  <a:schemeClr val="tx1"/>
                </a:solidFill>
                <a:latin typeface="Bahnschrift Light" panose="020B0502040204020203" pitchFamily="34" charset="0"/>
              </a:rPr>
              <a:t>well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established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premium</a:t>
            </a:r>
            <a:r>
              <a:rPr lang="cs-CZ" sz="900" dirty="0">
                <a:solidFill>
                  <a:schemeClr val="tx1"/>
                </a:solidFill>
                <a:latin typeface="Bahnschrift Light" panose="020B0502040204020203" pitchFamily="34" charset="0"/>
              </a:rPr>
              <a:t> retail </a:t>
            </a:r>
            <a:r>
              <a:rPr lang="cs-CZ" sz="900" dirty="0" err="1">
                <a:solidFill>
                  <a:schemeClr val="tx1"/>
                </a:solidFill>
                <a:latin typeface="Bahnschrift Light" panose="020B0502040204020203" pitchFamily="34" charset="0"/>
              </a:rPr>
              <a:t>destination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great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accessibility</a:t>
            </a:r>
            <a:r>
              <a:rPr lang="cs-CZ" sz="900" dirty="0">
                <a:solidFill>
                  <a:schemeClr val="tx1"/>
                </a:solidFill>
                <a:latin typeface="Bahnschrift Light" panose="020B0502040204020203" pitchFamily="34" charset="0"/>
              </a:rPr>
              <a:t> and </a:t>
            </a:r>
            <a:r>
              <a:rPr lang="cs-CZ" sz="900" dirty="0" err="1">
                <a:solidFill>
                  <a:schemeClr val="tx1"/>
                </a:solidFill>
                <a:latin typeface="Bahnschrift Light" panose="020B0502040204020203" pitchFamily="34" charset="0"/>
              </a:rPr>
              <a:t>visibility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anchor</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operators</a:t>
            </a:r>
            <a:r>
              <a:rPr lang="cs-CZ" sz="900" dirty="0">
                <a:solidFill>
                  <a:schemeClr val="tx1"/>
                </a:solidFill>
                <a:latin typeface="Bahnschrift Light" panose="020B0502040204020203" pitchFamily="34" charset="0"/>
              </a:rPr>
              <a:t>: Ikea, Tesco, </a:t>
            </a:r>
            <a:r>
              <a:rPr lang="cs-CZ" sz="900" dirty="0" err="1">
                <a:solidFill>
                  <a:schemeClr val="tx1"/>
                </a:solidFill>
                <a:latin typeface="Bahnschrift Light" panose="020B0502040204020203" pitchFamily="34" charset="0"/>
              </a:rPr>
              <a:t>Datart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Sportsdirect</a:t>
            </a:r>
            <a:r>
              <a:rPr lang="cs-CZ" sz="900" dirty="0">
                <a:solidFill>
                  <a:schemeClr val="tx1"/>
                </a:solidFill>
                <a:latin typeface="Bahnschrift Light" panose="020B0502040204020203" pitchFamily="34" charset="0"/>
              </a:rPr>
              <a:t>, CCC, DM drogerie </a:t>
            </a:r>
            <a:r>
              <a:rPr lang="cs-CZ" sz="900" dirty="0" err="1">
                <a:solidFill>
                  <a:schemeClr val="tx1"/>
                </a:solidFill>
                <a:latin typeface="Bahnschrift Light" panose="020B0502040204020203" pitchFamily="34" charset="0"/>
              </a:rPr>
              <a:t>etc</a:t>
            </a:r>
            <a:r>
              <a:rPr lang="cs-CZ" sz="900" dirty="0">
                <a:solidFill>
                  <a:schemeClr val="tx1"/>
                </a:solidFill>
                <a:latin typeface="Bahnschrift Light" panose="020B0502040204020203" pitchFamily="34" charset="0"/>
              </a:rPr>
              <a:t>.</a:t>
            </a:r>
            <a:endParaRPr lang="en-GB" sz="900" dirty="0">
              <a:solidFill>
                <a:schemeClr val="tx1"/>
              </a:solidFill>
              <a:latin typeface="Bahnschrift Light" panose="020B0502040204020203" pitchFamily="34" charset="0"/>
            </a:endParaRP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6 | TÁBOR K.O.K.</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a:t>
            </a:r>
          </a:p>
          <a:p>
            <a:pPr algn="just">
              <a:lnSpc>
                <a:spcPts val="1200"/>
              </a:lnSpc>
              <a:spcAft>
                <a:spcPts val="0"/>
              </a:spcAft>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2022</a:t>
            </a:r>
          </a:p>
          <a:p>
            <a:pPr algn="just">
              <a:lnSpc>
                <a:spcPts val="1200"/>
              </a:lnSpc>
              <a:spcAft>
                <a:spcPts val="0"/>
              </a:spcAft>
            </a:pPr>
            <a:r>
              <a:rPr lang="pt-BR" sz="900" b="1" dirty="0">
                <a:solidFill>
                  <a:schemeClr val="tx1"/>
                </a:solidFill>
                <a:latin typeface="Bahnschrift" panose="020B0502040204020203" pitchFamily="34" charset="0"/>
              </a:rPr>
              <a:t>Lokalita</a:t>
            </a:r>
            <a:r>
              <a:rPr lang="pt-BR" sz="900" dirty="0">
                <a:solidFill>
                  <a:schemeClr val="tx1"/>
                </a:solidFill>
                <a:latin typeface="Bahnschrift Light" panose="020B0502040204020203" pitchFamily="34" charset="0"/>
              </a:rPr>
              <a:t>: Tábor, Moskevská ul.                 (49°23'21.931"N, 14°41'25.018"E)</a:t>
            </a:r>
          </a:p>
          <a:p>
            <a:pPr algn="just">
              <a:lnSpc>
                <a:spcPts val="1200"/>
              </a:lnSpc>
              <a:spcAft>
                <a:spcPts val="0"/>
              </a:spcAft>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výhodná poloha v centru komerční zóny Tábor a u hlavní komunikace, poblíž hypermarket Kaufland, </a:t>
            </a:r>
            <a:r>
              <a:rPr lang="cs-CZ" sz="900" dirty="0" err="1">
                <a:solidFill>
                  <a:schemeClr val="tx1"/>
                </a:solidFill>
                <a:latin typeface="Bahnschrift Light" panose="020B0502040204020203" pitchFamily="34" charset="0"/>
              </a:rPr>
              <a:t>Intersport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Hecht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JumpPark</a:t>
            </a:r>
            <a:r>
              <a:rPr lang="cs-CZ" sz="900" dirty="0">
                <a:solidFill>
                  <a:schemeClr val="tx1"/>
                </a:solidFill>
                <a:latin typeface="Bahnschrift Light" panose="020B0502040204020203" pitchFamily="34" charset="0"/>
              </a:rPr>
              <a:t>.</a:t>
            </a:r>
            <a:endParaRPr lang="cs-CZ" sz="1000" dirty="0">
              <a:solidFill>
                <a:schemeClr val="tx1"/>
              </a:solidFill>
              <a:latin typeface="Bahnschrift Light" panose="020B0502040204020203" pitchFamily="34" charset="0"/>
            </a:endParaRP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pPr>
            <a:r>
              <a:rPr lang="cs-CZ" sz="900" b="1" dirty="0" err="1">
                <a:solidFill>
                  <a:schemeClr val="tx1"/>
                </a:solidFill>
                <a:latin typeface="Bahnschrift" panose="020B0502040204020203" pitchFamily="34" charset="0"/>
                <a:cs typeface="Calibri" panose="020F0502020204030204" pitchFamily="34" charset="0"/>
              </a:rPr>
              <a:t>Size</a:t>
            </a:r>
            <a:r>
              <a:rPr lang="cs-CZ" sz="900" b="1" dirty="0">
                <a:solidFill>
                  <a:schemeClr val="tx1"/>
                </a:solidFill>
                <a:latin typeface="Bahnschrift" panose="020B0502040204020203" pitchFamily="34" charset="0"/>
                <a:cs typeface="Calibri" panose="020F0502020204030204" pitchFamily="34" charset="0"/>
              </a:rPr>
              <a:t> </a:t>
            </a:r>
            <a:r>
              <a:rPr lang="cs-CZ" sz="900" b="1" dirty="0" err="1">
                <a:solidFill>
                  <a:schemeClr val="tx1"/>
                </a:solidFill>
                <a:latin typeface="Bahnschrift" panose="020B0502040204020203" pitchFamily="34" charset="0"/>
                <a:cs typeface="Calibri" panose="020F0502020204030204" pitchFamily="34" charset="0"/>
              </a:rPr>
              <a:t>of</a:t>
            </a:r>
            <a:r>
              <a:rPr lang="cs-CZ" sz="900" b="1" dirty="0">
                <a:solidFill>
                  <a:schemeClr val="tx1"/>
                </a:solidFill>
                <a:latin typeface="Bahnschrift" panose="020B0502040204020203" pitchFamily="34" charset="0"/>
                <a:cs typeface="Calibri" panose="020F0502020204030204" pitchFamily="34" charset="0"/>
              </a:rPr>
              <a:t> unit</a:t>
            </a:r>
            <a:r>
              <a:rPr lang="cs-CZ" sz="900" dirty="0">
                <a:solidFill>
                  <a:schemeClr val="tx1"/>
                </a:solidFill>
                <a:latin typeface="Bahnschrift" panose="020B0502040204020203" pitchFamily="34" charset="0"/>
                <a:cs typeface="Calibri" panose="020F0502020204030204" pitchFamily="34" charset="0"/>
              </a:rPr>
              <a:t>: </a:t>
            </a:r>
            <a:r>
              <a:rPr lang="cs-CZ" sz="900" dirty="0" err="1">
                <a:solidFill>
                  <a:schemeClr val="tx1"/>
                </a:solidFill>
                <a:latin typeface="Bahnschrift Light" panose="020B0502040204020203" pitchFamily="34" charset="0"/>
                <a:cs typeface="Calibri" panose="020F0502020204030204" pitchFamily="34" charset="0"/>
              </a:rPr>
              <a:t>flexible</a:t>
            </a:r>
            <a:endParaRPr lang="cs-CZ" sz="900" dirty="0">
              <a:solidFill>
                <a:schemeClr val="tx1"/>
              </a:solidFill>
              <a:latin typeface="Bahnschrift Light" panose="020B0502040204020203" pitchFamily="34" charset="0"/>
              <a:cs typeface="Calibri" panose="020F0502020204030204" pitchFamily="34" charset="0"/>
            </a:endParaRPr>
          </a:p>
          <a:p>
            <a:pPr algn="just">
              <a:lnSpc>
                <a:spcPts val="1200"/>
              </a:lnSpc>
              <a:spcAft>
                <a:spcPts val="0"/>
              </a:spcAft>
            </a:pPr>
            <a:r>
              <a:rPr lang="cs-CZ" sz="900" b="1" dirty="0" err="1">
                <a:solidFill>
                  <a:schemeClr val="tx1"/>
                </a:solidFill>
                <a:latin typeface="Bahnschrift" panose="020B0502040204020203" pitchFamily="34" charset="0"/>
                <a:cs typeface="Calibri" panose="020F0502020204030204" pitchFamily="34" charset="0"/>
              </a:rPr>
              <a:t>Available</a:t>
            </a:r>
            <a:r>
              <a:rPr lang="cs-CZ" sz="900" dirty="0">
                <a:solidFill>
                  <a:schemeClr val="tx1"/>
                </a:solidFill>
                <a:latin typeface="Bahnschrift" panose="020B0502040204020203" pitchFamily="34" charset="0"/>
                <a:cs typeface="Calibri" panose="020F0502020204030204" pitchFamily="34" charset="0"/>
              </a:rPr>
              <a:t>: </a:t>
            </a:r>
            <a:r>
              <a:rPr lang="cs-CZ" sz="900" dirty="0">
                <a:solidFill>
                  <a:schemeClr val="tx1"/>
                </a:solidFill>
                <a:latin typeface="Bahnschrift Light" panose="020B0502040204020203" pitchFamily="34" charset="0"/>
                <a:cs typeface="Calibri" panose="020F0502020204030204" pitchFamily="34" charset="0"/>
              </a:rPr>
              <a:t>2022</a:t>
            </a:r>
          </a:p>
          <a:p>
            <a:pPr algn="just">
              <a:lnSpc>
                <a:spcPts val="1200"/>
              </a:lnSpc>
              <a:spcAft>
                <a:spcPts val="0"/>
              </a:spcAft>
            </a:pPr>
            <a:r>
              <a:rPr lang="en-US" sz="900" b="1" dirty="0">
                <a:solidFill>
                  <a:schemeClr val="tx1"/>
                </a:solidFill>
                <a:latin typeface="Bahnschrift" panose="020B0502040204020203" pitchFamily="34" charset="0"/>
                <a:cs typeface="Calibri" panose="020F0502020204030204" pitchFamily="34" charset="0"/>
              </a:rPr>
              <a:t>Location</a:t>
            </a:r>
            <a:r>
              <a:rPr lang="en-US" sz="900" dirty="0">
                <a:solidFill>
                  <a:schemeClr val="tx1"/>
                </a:solidFill>
                <a:latin typeface="Bahnschrift" panose="020B0502040204020203" pitchFamily="34" charset="0"/>
                <a:cs typeface="Calibri" panose="020F0502020204030204" pitchFamily="34" charset="0"/>
              </a:rPr>
              <a:t>: </a:t>
            </a:r>
            <a:r>
              <a:rPr lang="en-US" sz="900" dirty="0" err="1">
                <a:solidFill>
                  <a:schemeClr val="tx1"/>
                </a:solidFill>
                <a:latin typeface="Bahnschrift Light" panose="020B0502040204020203" pitchFamily="34" charset="0"/>
                <a:cs typeface="Calibri" panose="020F0502020204030204" pitchFamily="34" charset="0"/>
              </a:rPr>
              <a:t>Tábor</a:t>
            </a:r>
            <a:r>
              <a:rPr lang="en-US" sz="900" dirty="0">
                <a:solidFill>
                  <a:schemeClr val="tx1"/>
                </a:solidFill>
                <a:latin typeface="Bahnschrift Light" panose="020B0502040204020203" pitchFamily="34" charset="0"/>
                <a:cs typeface="Calibri" panose="020F0502020204030204" pitchFamily="34" charset="0"/>
              </a:rPr>
              <a:t>, </a:t>
            </a:r>
            <a:r>
              <a:rPr lang="en-US" sz="900" dirty="0" err="1">
                <a:solidFill>
                  <a:schemeClr val="tx1"/>
                </a:solidFill>
                <a:latin typeface="Bahnschrift Light" panose="020B0502040204020203" pitchFamily="34" charset="0"/>
                <a:cs typeface="Calibri" panose="020F0502020204030204" pitchFamily="34" charset="0"/>
              </a:rPr>
              <a:t>Moskevská</a:t>
            </a:r>
            <a:r>
              <a:rPr lang="en-US" sz="900" dirty="0">
                <a:solidFill>
                  <a:schemeClr val="tx1"/>
                </a:solidFill>
                <a:latin typeface="Bahnschrift Light" panose="020B0502040204020203" pitchFamily="34" charset="0"/>
                <a:cs typeface="Calibri" panose="020F0502020204030204" pitchFamily="34" charset="0"/>
              </a:rPr>
              <a:t> St..                (49°23'21.931"N, 14°41'25.018"E)</a:t>
            </a:r>
          </a:p>
          <a:p>
            <a:pPr algn="just">
              <a:lnSpc>
                <a:spcPts val="1200"/>
              </a:lnSpc>
              <a:spcAft>
                <a:spcPts val="0"/>
              </a:spcAft>
            </a:pPr>
            <a:r>
              <a:rPr lang="en-US" sz="900" b="1" dirty="0">
                <a:solidFill>
                  <a:schemeClr val="tx1"/>
                </a:solidFill>
                <a:latin typeface="Bahnschrift" panose="020B0502040204020203" pitchFamily="34" charset="0"/>
                <a:cs typeface="Calibri" panose="020F0502020204030204" pitchFamily="34" charset="0"/>
              </a:rPr>
              <a:t>Notes</a:t>
            </a:r>
            <a:r>
              <a:rPr lang="en-US" sz="900" dirty="0">
                <a:solidFill>
                  <a:schemeClr val="tx1"/>
                </a:solidFill>
                <a:latin typeface="Bahnschrift" panose="020B0502040204020203" pitchFamily="34" charset="0"/>
                <a:cs typeface="Calibri" panose="020F0502020204030204" pitchFamily="34" charset="0"/>
              </a:rPr>
              <a:t>: </a:t>
            </a:r>
            <a:r>
              <a:rPr lang="en-US" sz="900" dirty="0">
                <a:solidFill>
                  <a:schemeClr val="tx1"/>
                </a:solidFill>
                <a:latin typeface="Bahnschrift Light" panose="020B0502040204020203" pitchFamily="34" charset="0"/>
                <a:cs typeface="Calibri" panose="020F0502020204030204" pitchFamily="34" charset="0"/>
              </a:rPr>
              <a:t>convenient location in the center of the commercial zone </a:t>
            </a:r>
            <a:r>
              <a:rPr lang="en-US" sz="900" dirty="0" err="1">
                <a:solidFill>
                  <a:schemeClr val="tx1"/>
                </a:solidFill>
                <a:latin typeface="Bahnschrift Light" panose="020B0502040204020203" pitchFamily="34" charset="0"/>
                <a:cs typeface="Calibri" panose="020F0502020204030204" pitchFamily="34" charset="0"/>
              </a:rPr>
              <a:t>Tábor</a:t>
            </a:r>
            <a:r>
              <a:rPr lang="cs-CZ" sz="900" dirty="0">
                <a:solidFill>
                  <a:schemeClr val="tx1"/>
                </a:solidFill>
                <a:latin typeface="Bahnschrift Light" panose="020B0502040204020203" pitchFamily="34" charset="0"/>
                <a:cs typeface="Calibri" panose="020F0502020204030204" pitchFamily="34" charset="0"/>
              </a:rPr>
              <a:t> </a:t>
            </a:r>
            <a:r>
              <a:rPr lang="en-US" sz="900" dirty="0">
                <a:solidFill>
                  <a:schemeClr val="tx1"/>
                </a:solidFill>
                <a:latin typeface="Bahnschrift Light" panose="020B0502040204020203" pitchFamily="34" charset="0"/>
                <a:cs typeface="Calibri" panose="020F0502020204030204" pitchFamily="34" charset="0"/>
              </a:rPr>
              <a:t>and the main road, in close</a:t>
            </a:r>
            <a:r>
              <a:rPr lang="cs-CZ" sz="900" dirty="0">
                <a:solidFill>
                  <a:schemeClr val="tx1"/>
                </a:solidFill>
                <a:latin typeface="Bahnschrift Light" panose="020B0502040204020203" pitchFamily="34" charset="0"/>
                <a:cs typeface="Calibri" panose="020F0502020204030204" pitchFamily="34" charset="0"/>
              </a:rPr>
              <a:t> </a:t>
            </a:r>
            <a:r>
              <a:rPr lang="en-US" sz="900" dirty="0">
                <a:solidFill>
                  <a:schemeClr val="tx1"/>
                </a:solidFill>
                <a:latin typeface="Bahnschrift Light" panose="020B0502040204020203" pitchFamily="34" charset="0"/>
                <a:cs typeface="Calibri" panose="020F0502020204030204" pitchFamily="34" charset="0"/>
              </a:rPr>
              <a:t>proximity</a:t>
            </a:r>
            <a:r>
              <a:rPr lang="cs-CZ" sz="900" dirty="0">
                <a:solidFill>
                  <a:schemeClr val="tx1"/>
                </a:solidFill>
                <a:latin typeface="Bahnschrift Light" panose="020B0502040204020203" pitchFamily="34" charset="0"/>
                <a:cs typeface="Calibri" panose="020F0502020204030204" pitchFamily="34" charset="0"/>
              </a:rPr>
              <a:t> </a:t>
            </a:r>
            <a:r>
              <a:rPr lang="en-US" sz="900" dirty="0">
                <a:solidFill>
                  <a:schemeClr val="tx1"/>
                </a:solidFill>
                <a:latin typeface="Bahnschrift Light" panose="020B0502040204020203" pitchFamily="34" charset="0"/>
                <a:cs typeface="Calibri" panose="020F0502020204030204" pitchFamily="34" charset="0"/>
              </a:rPr>
              <a:t>hypermarket </a:t>
            </a:r>
            <a:r>
              <a:rPr lang="en-US" sz="900" dirty="0" err="1">
                <a:solidFill>
                  <a:schemeClr val="tx1"/>
                </a:solidFill>
                <a:latin typeface="Bahnschrift Light" panose="020B0502040204020203" pitchFamily="34" charset="0"/>
                <a:cs typeface="Calibri" panose="020F0502020204030204" pitchFamily="34" charset="0"/>
              </a:rPr>
              <a:t>Kaufland</a:t>
            </a:r>
            <a:r>
              <a:rPr lang="en-US" sz="900" dirty="0">
                <a:solidFill>
                  <a:schemeClr val="tx1"/>
                </a:solidFill>
                <a:latin typeface="Bahnschrift Light" panose="020B0502040204020203" pitchFamily="34" charset="0"/>
                <a:cs typeface="Calibri" panose="020F0502020204030204" pitchFamily="34" charset="0"/>
              </a:rPr>
              <a:t>, Intersport, Hecht, </a:t>
            </a:r>
            <a:r>
              <a:rPr lang="en-US" sz="900" dirty="0" err="1">
                <a:solidFill>
                  <a:schemeClr val="tx1"/>
                </a:solidFill>
                <a:latin typeface="Bahnschrift Light" panose="020B0502040204020203" pitchFamily="34" charset="0"/>
                <a:cs typeface="Calibri" panose="020F0502020204030204" pitchFamily="34" charset="0"/>
              </a:rPr>
              <a:t>JumpPark</a:t>
            </a:r>
            <a:r>
              <a:rPr lang="en-US" sz="900" dirty="0">
                <a:solidFill>
                  <a:schemeClr val="tx1"/>
                </a:solidFill>
                <a:latin typeface="Bahnschrift Light" panose="020B0502040204020203" pitchFamily="34" charset="0"/>
                <a:cs typeface="Calibri" panose="020F0502020204030204" pitchFamily="34" charset="0"/>
              </a:rPr>
              <a:t>.</a:t>
            </a:r>
            <a:endParaRPr lang="cs-CZ" sz="900" dirty="0">
              <a:solidFill>
                <a:schemeClr val="tx1"/>
              </a:solidFill>
              <a:latin typeface="Bahnschrift Light" panose="020B0502040204020203" pitchFamily="34" charset="0"/>
              <a:cs typeface="Calibri" panose="020F0502020204030204" pitchFamily="34" charset="0"/>
            </a:endParaRPr>
          </a:p>
        </p:txBody>
      </p:sp>
      <p:pic>
        <p:nvPicPr>
          <p:cNvPr id="37" name="Picture 2">
            <a:extLst>
              <a:ext uri="{FF2B5EF4-FFF2-40B4-BE49-F238E27FC236}">
                <a16:creationId xmlns:a16="http://schemas.microsoft.com/office/drawing/2014/main" id="{77FF8D2E-536A-48A1-868B-98A6C443108C}"/>
              </a:ext>
            </a:extLst>
          </p:cNvPr>
          <p:cNvPicPr>
            <a:picLocks noChangeArrowheads="1"/>
          </p:cNvPicPr>
          <p:nvPr/>
        </p:nvPicPr>
        <p:blipFill>
          <a:blip r:embed="rId7">
            <a:extLst>
              <a:ext uri="{28A0092B-C50C-407E-A947-70E740481C1C}">
                <a14:useLocalDpi xmlns:a14="http://schemas.microsoft.com/office/drawing/2010/main"/>
              </a:ext>
            </a:extLst>
          </a:blip>
          <a:srcRect/>
          <a:stretch/>
        </p:blipFill>
        <p:spPr bwMode="auto">
          <a:xfrm>
            <a:off x="100121" y="1465759"/>
            <a:ext cx="2083441" cy="1611567"/>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39" name="Rectangle: Rounded Corners 38">
            <a:extLst>
              <a:ext uri="{FF2B5EF4-FFF2-40B4-BE49-F238E27FC236}">
                <a16:creationId xmlns:a16="http://schemas.microsoft.com/office/drawing/2014/main" id="{58303F28-FCA8-4876-BDA4-73BC6B21498A}"/>
              </a:ext>
            </a:extLst>
          </p:cNvPr>
          <p:cNvSpPr/>
          <p:nvPr/>
        </p:nvSpPr>
        <p:spPr>
          <a:xfrm>
            <a:off x="651363" y="2840679"/>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a:t>
            </a:r>
            <a:r>
              <a:rPr lang="cs-CZ" sz="700" dirty="0">
                <a:solidFill>
                  <a:schemeClr val="bg1"/>
                </a:solidFill>
                <a:latin typeface="Bahnschrift" panose="020B0502040204020203" pitchFamily="34" charset="0"/>
                <a:hlinkClick r:id="rId9">
                  <a:extLst>
                    <a:ext uri="{A12FA001-AC4F-418D-AE19-62706E023703}">
                      <ahyp:hlinkClr xmlns:ahyp="http://schemas.microsoft.com/office/drawing/2018/hyperlinkcolor" val="tx"/>
                    </a:ext>
                  </a:extLst>
                </a:hlinkClick>
              </a:rPr>
              <a:t>ON</a:t>
            </a: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 MAP</a:t>
            </a:r>
            <a:endParaRPr lang="cs-CZ" sz="1100" dirty="0">
              <a:solidFill>
                <a:schemeClr val="bg1"/>
              </a:solidFill>
              <a:latin typeface="Bahnschrift" panose="020B0502040204020203" pitchFamily="34" charset="0"/>
            </a:endParaRPr>
          </a:p>
        </p:txBody>
      </p:sp>
      <p:pic>
        <p:nvPicPr>
          <p:cNvPr id="40" name="Graphic 39" descr="Map with pin">
            <a:extLst>
              <a:ext uri="{FF2B5EF4-FFF2-40B4-BE49-F238E27FC236}">
                <a16:creationId xmlns:a16="http://schemas.microsoft.com/office/drawing/2014/main" id="{E051A3A3-2DC5-49D4-B702-1982E628F6D5}"/>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14931" y="2821941"/>
            <a:ext cx="217067" cy="216710"/>
          </a:xfrm>
          <a:prstGeom prst="rect">
            <a:avLst/>
          </a:prstGeom>
        </p:spPr>
      </p:pic>
      <p:pic>
        <p:nvPicPr>
          <p:cNvPr id="41" name="Picture 40">
            <a:extLst>
              <a:ext uri="{FF2B5EF4-FFF2-40B4-BE49-F238E27FC236}">
                <a16:creationId xmlns:a16="http://schemas.microsoft.com/office/drawing/2014/main" id="{F307D7B9-2B78-4B08-9EAC-F2D22A8A8366}"/>
              </a:ext>
            </a:extLst>
          </p:cNvPr>
          <p:cNvPicPr>
            <a:picLocks/>
          </p:cNvPicPr>
          <p:nvPr/>
        </p:nvPicPr>
        <p:blipFill rotWithShape="1">
          <a:blip r:embed="rId12">
            <a:extLst>
              <a:ext uri="{28A0092B-C50C-407E-A947-70E740481C1C}">
                <a14:useLocalDpi xmlns:a14="http://schemas.microsoft.com/office/drawing/2010/main"/>
              </a:ext>
            </a:extLst>
          </a:blip>
          <a:srcRect/>
          <a:stretch/>
        </p:blipFill>
        <p:spPr>
          <a:xfrm>
            <a:off x="100121" y="3252416"/>
            <a:ext cx="2065427" cy="1532163"/>
          </a:xfrm>
          <a:prstGeom prst="roundRect">
            <a:avLst/>
          </a:prstGeom>
          <a:effectLst>
            <a:outerShdw blurRad="50800" dist="38100" dir="2700000" algn="tl" rotWithShape="0">
              <a:prstClr val="black">
                <a:alpha val="40000"/>
              </a:prstClr>
            </a:outerShdw>
          </a:effectLst>
        </p:spPr>
      </p:pic>
      <p:sp>
        <p:nvSpPr>
          <p:cNvPr id="42" name="Rectangle: Rounded Corners 41">
            <a:extLst>
              <a:ext uri="{FF2B5EF4-FFF2-40B4-BE49-F238E27FC236}">
                <a16:creationId xmlns:a16="http://schemas.microsoft.com/office/drawing/2014/main" id="{1345B7EF-D5D2-4D55-B870-35912F88FF81}"/>
              </a:ext>
            </a:extLst>
          </p:cNvPr>
          <p:cNvSpPr/>
          <p:nvPr/>
        </p:nvSpPr>
        <p:spPr>
          <a:xfrm>
            <a:off x="643884" y="4601100"/>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3">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3" name="Graphic 42" descr="Map with pin">
            <a:extLst>
              <a:ext uri="{FF2B5EF4-FFF2-40B4-BE49-F238E27FC236}">
                <a16:creationId xmlns:a16="http://schemas.microsoft.com/office/drawing/2014/main" id="{CA7A5CCF-8804-4A42-BFF8-9C4AF652D530}"/>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04770" y="4584585"/>
            <a:ext cx="216710" cy="216710"/>
          </a:xfrm>
          <a:prstGeom prst="rect">
            <a:avLst/>
          </a:prstGeom>
        </p:spPr>
      </p:pic>
      <p:pic>
        <p:nvPicPr>
          <p:cNvPr id="45" name="Picture 44">
            <a:extLst>
              <a:ext uri="{FF2B5EF4-FFF2-40B4-BE49-F238E27FC236}">
                <a16:creationId xmlns:a16="http://schemas.microsoft.com/office/drawing/2014/main" id="{CF9D2BD8-FF5C-43BC-847D-CC6E6243E2D8}"/>
              </a:ext>
            </a:extLst>
          </p:cNvPr>
          <p:cNvPicPr>
            <a:picLocks/>
          </p:cNvPicPr>
          <p:nvPr/>
        </p:nvPicPr>
        <p:blipFill>
          <a:blip r:embed="rId14">
            <a:extLst>
              <a:ext uri="{28A0092B-C50C-407E-A947-70E740481C1C}">
                <a14:useLocalDpi xmlns:a14="http://schemas.microsoft.com/office/drawing/2010/main"/>
              </a:ext>
            </a:extLst>
          </a:blip>
          <a:srcRect/>
          <a:stretch/>
        </p:blipFill>
        <p:spPr>
          <a:xfrm>
            <a:off x="128716" y="5065122"/>
            <a:ext cx="2091923" cy="1569705"/>
          </a:xfrm>
          <a:prstGeom prst="roundRect">
            <a:avLst/>
          </a:prstGeom>
          <a:effectLst>
            <a:outerShdw blurRad="50800" dist="38100" dir="2700000" algn="tl" rotWithShape="0">
              <a:prstClr val="black">
                <a:alpha val="40000"/>
              </a:prstClr>
            </a:outerShdw>
          </a:effectLst>
        </p:spPr>
      </p:pic>
      <p:sp>
        <p:nvSpPr>
          <p:cNvPr id="46" name="Rectangle: Rounded Corners 45">
            <a:extLst>
              <a:ext uri="{FF2B5EF4-FFF2-40B4-BE49-F238E27FC236}">
                <a16:creationId xmlns:a16="http://schemas.microsoft.com/office/drawing/2014/main" id="{7520A073-F03D-4BCA-9D56-1ABBAA6B2D32}"/>
              </a:ext>
            </a:extLst>
          </p:cNvPr>
          <p:cNvSpPr/>
          <p:nvPr/>
        </p:nvSpPr>
        <p:spPr>
          <a:xfrm>
            <a:off x="667496" y="6408060"/>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5">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7" name="Graphic 46" descr="Map with pin">
            <a:extLst>
              <a:ext uri="{FF2B5EF4-FFF2-40B4-BE49-F238E27FC236}">
                <a16:creationId xmlns:a16="http://schemas.microsoft.com/office/drawing/2014/main" id="{5A350E22-5895-49A8-9FF5-4C049270584E}"/>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31557" y="6383607"/>
            <a:ext cx="216710" cy="216710"/>
          </a:xfrm>
          <a:prstGeom prst="rect">
            <a:avLst/>
          </a:prstGeom>
        </p:spPr>
      </p:pic>
      <p:pic>
        <p:nvPicPr>
          <p:cNvPr id="48" name="Picture 47">
            <a:extLst>
              <a:ext uri="{FF2B5EF4-FFF2-40B4-BE49-F238E27FC236}">
                <a16:creationId xmlns:a16="http://schemas.microsoft.com/office/drawing/2014/main" id="{D9E8CEF7-B02B-4E4B-BFEC-A686FA3D4367}"/>
              </a:ext>
            </a:extLst>
          </p:cNvPr>
          <p:cNvPicPr>
            <a:picLocks/>
          </p:cNvPicPr>
          <p:nvPr/>
        </p:nvPicPr>
        <p:blipFill rotWithShape="1">
          <a:blip r:embed="rId16">
            <a:extLst>
              <a:ext uri="{28A0092B-C50C-407E-A947-70E740481C1C}">
                <a14:useLocalDpi xmlns:a14="http://schemas.microsoft.com/office/drawing/2010/main"/>
              </a:ext>
            </a:extLst>
          </a:blip>
          <a:srcRect/>
          <a:stretch/>
        </p:blipFill>
        <p:spPr>
          <a:xfrm>
            <a:off x="125964" y="6853759"/>
            <a:ext cx="2117704" cy="1523257"/>
          </a:xfrm>
          <a:prstGeom prst="roundRect">
            <a:avLst/>
          </a:prstGeom>
          <a:effectLst>
            <a:outerShdw blurRad="50800" dist="38100" dir="2700000" algn="tl" rotWithShape="0">
              <a:prstClr val="black">
                <a:alpha val="40000"/>
              </a:prstClr>
            </a:outerShdw>
          </a:effectLst>
        </p:spPr>
      </p:pic>
      <p:sp>
        <p:nvSpPr>
          <p:cNvPr id="49" name="Rectangle: Rounded Corners 48">
            <a:extLst>
              <a:ext uri="{FF2B5EF4-FFF2-40B4-BE49-F238E27FC236}">
                <a16:creationId xmlns:a16="http://schemas.microsoft.com/office/drawing/2014/main" id="{D003F7C5-683C-4B83-907A-EA6417A9BC34}"/>
              </a:ext>
            </a:extLst>
          </p:cNvPr>
          <p:cNvSpPr/>
          <p:nvPr/>
        </p:nvSpPr>
        <p:spPr>
          <a:xfrm>
            <a:off x="638845" y="8187338"/>
            <a:ext cx="1076399"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7">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0" name="Graphic 49" descr="Map with pin">
            <a:extLst>
              <a:ext uri="{FF2B5EF4-FFF2-40B4-BE49-F238E27FC236}">
                <a16:creationId xmlns:a16="http://schemas.microsoft.com/office/drawing/2014/main" id="{C9856074-8300-4F06-94AB-D7CE945FA3A8}"/>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14182" y="8172410"/>
            <a:ext cx="221109" cy="216710"/>
          </a:xfrm>
          <a:prstGeom prst="rect">
            <a:avLst/>
          </a:prstGeom>
        </p:spPr>
      </p:pic>
    </p:spTree>
    <p:extLst>
      <p:ext uri="{BB962C8B-B14F-4D97-AF65-F5344CB8AC3E}">
        <p14:creationId xmlns:p14="http://schemas.microsoft.com/office/powerpoint/2010/main" val="196415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9 | PŘEROV - ASV</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a:t>
            </a:r>
            <a:endParaRPr lang="cs-CZ" sz="900" baseline="300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Q4 2022/Q2 2023</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Přerov, Velké Novosady ul.                          </a:t>
            </a:r>
            <a:r>
              <a:rPr lang="en-GB" sz="900" dirty="0">
                <a:solidFill>
                  <a:schemeClr val="tx1"/>
                </a:solidFill>
                <a:latin typeface="Bahnschrift Light" panose="020B0502040204020203" pitchFamily="34" charset="0"/>
              </a:rPr>
              <a:t>(49°27'05.8"N 17°26'39.1"E</a:t>
            </a:r>
            <a:r>
              <a:rPr lang="cs-CZ" sz="900" dirty="0">
                <a:solidFill>
                  <a:schemeClr val="tx1"/>
                </a:solidFill>
                <a:latin typeface="Bahnschrift Light" panose="020B0502040204020203" pitchFamily="34" charset="0"/>
              </a:rPr>
              <a:t>)</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projekt je situován v těsné blízkosti hypermarketu Tesco a kousek od centra města u frekventované výpadovky Velké Novosady, celková velikost cca 5.500 m2.</a:t>
            </a: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flexible</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Q4 2022/Q2 2023</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Přerov, Velké Novosady Str.                          </a:t>
            </a:r>
            <a:r>
              <a:rPr lang="en-GB" sz="900" dirty="0">
                <a:solidFill>
                  <a:schemeClr val="tx1"/>
                </a:solidFill>
                <a:latin typeface="Bahnschrift Light" panose="020B0502040204020203" pitchFamily="34" charset="0"/>
              </a:rPr>
              <a:t>(49°27'05.8"N 17°26'39.1"E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t</a:t>
            </a:r>
            <a:r>
              <a:rPr lang="en-US" sz="900" dirty="0">
                <a:solidFill>
                  <a:schemeClr val="tx1"/>
                </a:solidFill>
                <a:latin typeface="Bahnschrift Light" panose="020B0502040204020203" pitchFamily="34" charset="0"/>
              </a:rPr>
              <a:t>he project is situated very close to the Tesco hypermarket and close to the city center near the busy highway </a:t>
            </a:r>
            <a:r>
              <a:rPr lang="en-US" sz="900" dirty="0" err="1">
                <a:solidFill>
                  <a:schemeClr val="tx1"/>
                </a:solidFill>
                <a:latin typeface="Bahnschrift Light" panose="020B0502040204020203" pitchFamily="34" charset="0"/>
              </a:rPr>
              <a:t>Velk</a:t>
            </a:r>
            <a:r>
              <a:rPr lang="cs-CZ" sz="900" dirty="0">
                <a:solidFill>
                  <a:schemeClr val="tx1"/>
                </a:solidFill>
                <a:latin typeface="Bahnschrift Light" panose="020B0502040204020203" pitchFamily="34" charset="0"/>
              </a:rPr>
              <a:t>é Novosady, </a:t>
            </a:r>
            <a:r>
              <a:rPr lang="cs-CZ" sz="900" dirty="0" err="1">
                <a:solidFill>
                  <a:schemeClr val="tx1"/>
                </a:solidFill>
                <a:latin typeface="Bahnschrift Light" panose="020B0502040204020203" pitchFamily="34" charset="0"/>
              </a:rPr>
              <a:t>total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size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approx</a:t>
            </a:r>
            <a:r>
              <a:rPr lang="cs-CZ" sz="900" dirty="0">
                <a:solidFill>
                  <a:schemeClr val="tx1"/>
                </a:solidFill>
                <a:latin typeface="Bahnschrift Light" panose="020B0502040204020203" pitchFamily="34" charset="0"/>
              </a:rPr>
              <a:t>. 5,500 </a:t>
            </a:r>
            <a:r>
              <a:rPr lang="cs-CZ" sz="900" dirty="0" err="1">
                <a:solidFill>
                  <a:schemeClr val="tx1"/>
                </a:solidFill>
                <a:latin typeface="Bahnschrift Light" panose="020B0502040204020203" pitchFamily="34" charset="0"/>
              </a:rPr>
              <a:t>sqm</a:t>
            </a:r>
            <a:endParaRPr lang="cs-CZ" sz="900" dirty="0">
              <a:solidFill>
                <a:schemeClr val="tx1"/>
              </a:solidFill>
              <a:latin typeface="Bahnschrift Light" panose="020B0502040204020203" pitchFamily="34" charset="0"/>
            </a:endParaRP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12</a:t>
            </a:r>
            <a:r>
              <a:rPr lang="en-US" sz="1200" dirty="0">
                <a:latin typeface="Bahnschrift SemiBold" panose="020B0502040204020203" pitchFamily="34" charset="0"/>
              </a:rPr>
              <a:t> |LITOMĚŘICE - JURIS </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 </a:t>
            </a:r>
            <a:r>
              <a:rPr lang="cs-CZ" sz="900" dirty="0">
                <a:solidFill>
                  <a:schemeClr val="tx1"/>
                </a:solidFill>
                <a:latin typeface="Bahnschrift Light" panose="020B0502040204020203" pitchFamily="34" charset="0"/>
              </a:rPr>
              <a:t>716 m</a:t>
            </a:r>
            <a:r>
              <a:rPr lang="cs-CZ" sz="900" baseline="30000" dirty="0">
                <a:solidFill>
                  <a:schemeClr val="tx1"/>
                </a:solidFill>
                <a:latin typeface="Bahnschrift Light" panose="020B0502040204020203" pitchFamily="34" charset="0"/>
              </a:rPr>
              <a:t>2</a:t>
            </a:r>
          </a:p>
          <a:p>
            <a:pPr lvl="0" algn="just">
              <a:lnSpc>
                <a:spcPts val="1200"/>
              </a:lnSpc>
              <a:spcAft>
                <a:spcPts val="0"/>
              </a:spcAft>
              <a:defRPr/>
            </a:pPr>
            <a:r>
              <a:rPr lang="cs-CZ" sz="900" b="1" dirty="0">
                <a:solidFill>
                  <a:schemeClr val="tx1"/>
                </a:solidFill>
                <a:latin typeface="Bahnschrift" panose="020B0502040204020203" pitchFamily="34" charset="0"/>
              </a:rPr>
              <a:t>K dispozici: </a:t>
            </a:r>
            <a:r>
              <a:rPr lang="cs-CZ" sz="900" dirty="0">
                <a:solidFill>
                  <a:schemeClr val="tx1"/>
                </a:solidFill>
                <a:latin typeface="Bahnschrift Light" panose="020B0502040204020203" pitchFamily="34" charset="0"/>
              </a:rPr>
              <a:t>ihned</a:t>
            </a:r>
          </a:p>
          <a:p>
            <a:pPr lvl="0" algn="just">
              <a:lnSpc>
                <a:spcPts val="1200"/>
              </a:lnSpc>
              <a:spcAft>
                <a:spcPts val="0"/>
              </a:spcAft>
              <a:defRPr/>
            </a:pPr>
            <a:r>
              <a:rPr lang="cs-CZ" sz="900" b="1" dirty="0">
                <a:solidFill>
                  <a:schemeClr val="tx1"/>
                </a:solidFill>
                <a:latin typeface="Bahnschrift" panose="020B0502040204020203" pitchFamily="34" charset="0"/>
              </a:rPr>
              <a:t>Lokalita: </a:t>
            </a:r>
            <a:r>
              <a:rPr lang="cs-CZ" sz="900" dirty="0">
                <a:solidFill>
                  <a:schemeClr val="tx1"/>
                </a:solidFill>
                <a:latin typeface="Bahnschrift Light" panose="020B0502040204020203" pitchFamily="34" charset="0"/>
              </a:rPr>
              <a:t>Litoměřice, </a:t>
            </a:r>
            <a:r>
              <a:rPr lang="cs-CZ" sz="900" dirty="0" err="1">
                <a:solidFill>
                  <a:schemeClr val="tx1"/>
                </a:solidFill>
                <a:latin typeface="Bahnschrift Light" panose="020B0502040204020203" pitchFamily="34" charset="0"/>
              </a:rPr>
              <a:t>Želetická</a:t>
            </a:r>
            <a:r>
              <a:rPr lang="cs-CZ" sz="900" dirty="0">
                <a:solidFill>
                  <a:schemeClr val="tx1"/>
                </a:solidFill>
                <a:latin typeface="Bahnschrift Light" panose="020B0502040204020203" pitchFamily="34" charset="0"/>
              </a:rPr>
              <a:t> ul.     (50°31'34.453"N, 14°8'18.456”E)</a:t>
            </a:r>
          </a:p>
          <a:p>
            <a:pPr lvl="0" algn="just">
              <a:lnSpc>
                <a:spcPts val="1200"/>
              </a:lnSpc>
              <a:spcAft>
                <a:spcPts val="0"/>
              </a:spcAft>
              <a:defRPr/>
            </a:pPr>
            <a:r>
              <a:rPr lang="cs-CZ" sz="900" b="1" dirty="0">
                <a:solidFill>
                  <a:schemeClr val="tx1"/>
                </a:solidFill>
                <a:latin typeface="Bahnschrift" panose="020B0502040204020203" pitchFamily="34" charset="0"/>
              </a:rPr>
              <a:t>Poznámka: </a:t>
            </a:r>
            <a:r>
              <a:rPr lang="cs-CZ" sz="900" dirty="0">
                <a:solidFill>
                  <a:schemeClr val="tx1"/>
                </a:solidFill>
                <a:latin typeface="Bahnschrift Light" panose="020B0502040204020203" pitchFamily="34" charset="0"/>
              </a:rPr>
              <a:t>vedle prodejen </a:t>
            </a:r>
            <a:r>
              <a:rPr lang="cs-CZ" sz="900" dirty="0" err="1">
                <a:solidFill>
                  <a:schemeClr val="tx1"/>
                </a:solidFill>
                <a:latin typeface="Bahnschrift Light" panose="020B0502040204020203" pitchFamily="34" charset="0"/>
              </a:rPr>
              <a:t>Interspar</a:t>
            </a:r>
            <a:r>
              <a:rPr lang="cs-CZ" sz="900" dirty="0">
                <a:solidFill>
                  <a:schemeClr val="tx1"/>
                </a:solidFill>
                <a:latin typeface="Bahnschrift Light" panose="020B0502040204020203" pitchFamily="34" charset="0"/>
              </a:rPr>
              <a:t>, OBI a </a:t>
            </a:r>
            <a:r>
              <a:rPr lang="cs-CZ" sz="900" dirty="0" err="1">
                <a:solidFill>
                  <a:schemeClr val="tx1"/>
                </a:solidFill>
                <a:latin typeface="Bahnschrift Light" panose="020B0502040204020203" pitchFamily="34" charset="0"/>
              </a:rPr>
              <a:t>Mountfield</a:t>
            </a:r>
            <a:r>
              <a:rPr lang="cs-CZ" sz="900" dirty="0">
                <a:solidFill>
                  <a:schemeClr val="tx1"/>
                </a:solidFill>
                <a:latin typeface="Bahnschrift Light" panose="020B0502040204020203" pitchFamily="34" charset="0"/>
              </a:rPr>
              <a:t>, stávající nájemci: Auto </a:t>
            </a:r>
            <a:r>
              <a:rPr lang="cs-CZ" sz="900" dirty="0" err="1">
                <a:solidFill>
                  <a:schemeClr val="tx1"/>
                </a:solidFill>
                <a:latin typeface="Bahnschrift Light" panose="020B0502040204020203" pitchFamily="34" charset="0"/>
              </a:rPr>
              <a:t>Kelly</a:t>
            </a:r>
            <a:r>
              <a:rPr lang="cs-CZ" sz="900" dirty="0">
                <a:solidFill>
                  <a:schemeClr val="tx1"/>
                </a:solidFill>
                <a:latin typeface="Bahnschrift Light" panose="020B0502040204020203" pitchFamily="34" charset="0"/>
              </a:rPr>
              <a:t> a Jena nábytek</a:t>
            </a: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2228" y="710575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a:t>
            </a:r>
            <a:r>
              <a:rPr lang="cs-CZ" sz="900" dirty="0">
                <a:solidFill>
                  <a:schemeClr val="tx1"/>
                </a:solidFill>
                <a:latin typeface="Bahnschrift Light" panose="020B0502040204020203" pitchFamily="34" charset="0"/>
              </a:rPr>
              <a:t> 716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Litoměřice, </a:t>
            </a:r>
            <a:r>
              <a:rPr lang="cs-CZ" sz="900" dirty="0" err="1">
                <a:solidFill>
                  <a:schemeClr val="tx1"/>
                </a:solidFill>
                <a:latin typeface="Bahnschrift Light" panose="020B0502040204020203" pitchFamily="34" charset="0"/>
              </a:rPr>
              <a:t>Želetická</a:t>
            </a:r>
            <a:r>
              <a:rPr lang="cs-CZ" sz="900" dirty="0">
                <a:solidFill>
                  <a:schemeClr val="tx1"/>
                </a:solidFill>
                <a:latin typeface="Bahnschrift Light" panose="020B0502040204020203" pitchFamily="34" charset="0"/>
              </a:rPr>
              <a:t> Str.         (</a:t>
            </a:r>
            <a:r>
              <a:rPr lang="pt-BR" sz="900" dirty="0">
                <a:solidFill>
                  <a:schemeClr val="tx1"/>
                </a:solidFill>
                <a:latin typeface="Bahnschrift Light" panose="020B0502040204020203" pitchFamily="34" charset="0"/>
              </a:rPr>
              <a:t>50°31'34.453"N</a:t>
            </a:r>
            <a:r>
              <a:rPr lang="cs-CZ" sz="900" dirty="0">
                <a:solidFill>
                  <a:schemeClr val="tx1"/>
                </a:solidFill>
                <a:latin typeface="Bahnschrift Light" panose="020B0502040204020203" pitchFamily="34" charset="0"/>
              </a:rPr>
              <a:t>, </a:t>
            </a:r>
            <a:r>
              <a:rPr lang="pt-BR" sz="900" dirty="0">
                <a:solidFill>
                  <a:schemeClr val="tx1"/>
                </a:solidFill>
                <a:latin typeface="Bahnschrift Light" panose="020B0502040204020203" pitchFamily="34" charset="0"/>
              </a:rPr>
              <a:t>14°8'18.456"E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next</a:t>
            </a:r>
            <a:r>
              <a:rPr lang="cs-CZ" sz="900" dirty="0">
                <a:solidFill>
                  <a:schemeClr val="tx1"/>
                </a:solidFill>
                <a:latin typeface="Bahnschrift Light" panose="020B0502040204020203" pitchFamily="34" charset="0"/>
              </a:rPr>
              <a:t> to </a:t>
            </a:r>
            <a:r>
              <a:rPr lang="cs-CZ" sz="900" dirty="0" err="1">
                <a:solidFill>
                  <a:schemeClr val="tx1"/>
                </a:solidFill>
                <a:latin typeface="Bahnschrift Light" panose="020B0502040204020203" pitchFamily="34" charset="0"/>
              </a:rPr>
              <a:t>Interspar</a:t>
            </a:r>
            <a:r>
              <a:rPr lang="cs-CZ" sz="900" dirty="0">
                <a:solidFill>
                  <a:schemeClr val="tx1"/>
                </a:solidFill>
                <a:latin typeface="Bahnschrift Light" panose="020B0502040204020203" pitchFamily="34" charset="0"/>
              </a:rPr>
              <a:t>, OBI  and </a:t>
            </a:r>
            <a:r>
              <a:rPr lang="cs-CZ" sz="900" dirty="0" err="1">
                <a:solidFill>
                  <a:schemeClr val="tx1"/>
                </a:solidFill>
                <a:latin typeface="Bahnschrift Light" panose="020B0502040204020203" pitchFamily="34" charset="0"/>
              </a:rPr>
              <a:t>Mountfield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current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Auto </a:t>
            </a:r>
            <a:r>
              <a:rPr lang="cs-CZ" sz="900" dirty="0" err="1">
                <a:solidFill>
                  <a:schemeClr val="tx1"/>
                </a:solidFill>
                <a:latin typeface="Bahnschrift Light" panose="020B0502040204020203" pitchFamily="34" charset="0"/>
              </a:rPr>
              <a:t>Kelly</a:t>
            </a:r>
            <a:r>
              <a:rPr lang="cs-CZ" sz="900" dirty="0">
                <a:solidFill>
                  <a:schemeClr val="tx1"/>
                </a:solidFill>
                <a:latin typeface="Bahnschrift Light" panose="020B0502040204020203" pitchFamily="34" charset="0"/>
              </a:rPr>
              <a:t> and Jena nábytek.</a:t>
            </a:r>
            <a:endParaRPr lang="en-GB" sz="900" dirty="0">
              <a:solidFill>
                <a:schemeClr val="tx1"/>
              </a:solidFill>
              <a:latin typeface="Bahnschrift Light" panose="020B0502040204020203" pitchFamily="34" charset="0"/>
            </a:endParaRPr>
          </a:p>
          <a:p>
            <a:pPr algn="just">
              <a:lnSpc>
                <a:spcPts val="1200"/>
              </a:lnSpc>
              <a:spcAft>
                <a:spcPts val="0"/>
              </a:spcAft>
              <a:defRPr/>
            </a:pPr>
            <a:endParaRPr lang="en-GB" sz="1000" dirty="0">
              <a:solidFill>
                <a:schemeClr val="tx1"/>
              </a:solidFill>
              <a:latin typeface="Gotham Book" pitchFamily="50"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cs-CZ" sz="1200" dirty="0">
                <a:latin typeface="Bahnschrift SemiBold" panose="020B0502040204020203" pitchFamily="34" charset="0"/>
              </a:rPr>
              <a:t>11 | ČESKÉ BUDĚJOVICE - ZONA ČESKÉ BUDĚJOVICE</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 od 70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České Budějovice, Č. Vrbné ul. (49°0'0.287"N, 14°27'5.392"E)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naproti obchodní pasáži Géčko a hypermarketu Globus, na hlavní komunikaci E49, nájemci: </a:t>
            </a:r>
            <a:r>
              <a:rPr lang="cs-CZ" sz="900" dirty="0" err="1">
                <a:solidFill>
                  <a:schemeClr val="tx1"/>
                </a:solidFill>
                <a:latin typeface="Bahnschrift Light" panose="020B0502040204020203" pitchFamily="34" charset="0"/>
              </a:rPr>
              <a:t>Sports</a:t>
            </a:r>
            <a:r>
              <a:rPr lang="cs-CZ" sz="900" dirty="0">
                <a:solidFill>
                  <a:schemeClr val="tx1"/>
                </a:solidFill>
                <a:latin typeface="Bahnschrift Light" panose="020B0502040204020203" pitchFamily="34" charset="0"/>
              </a:rPr>
              <a:t> Direct,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SK Textil a další.</a:t>
            </a: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6712" y="530243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a:t>
            </a:r>
            <a:r>
              <a:rPr lang="en-US" sz="900" b="1" dirty="0" err="1">
                <a:solidFill>
                  <a:schemeClr val="tx1"/>
                </a:solidFill>
                <a:latin typeface="Bahnschrift" panose="020B0502040204020203" pitchFamily="34" charset="0"/>
              </a:rPr>
              <a:t>uni</a:t>
            </a:r>
            <a:r>
              <a:rPr lang="cs-CZ" sz="900" b="1" dirty="0">
                <a:solidFill>
                  <a:schemeClr val="tx1"/>
                </a:solidFill>
                <a:latin typeface="Bahnschrift" panose="020B0502040204020203" pitchFamily="34" charset="0"/>
              </a:rPr>
              <a:t>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flexible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70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České Budějovice, Č. Vrbné Str. (49°0'0.287"N, 14°27'5.392"E) </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opposite</a:t>
            </a:r>
            <a:r>
              <a:rPr lang="cs-CZ" sz="900" dirty="0">
                <a:solidFill>
                  <a:schemeClr val="tx1"/>
                </a:solidFill>
                <a:latin typeface="Bahnschrift Light" panose="020B0502040204020203" pitchFamily="34" charset="0"/>
              </a:rPr>
              <a:t> shopping </a:t>
            </a:r>
            <a:r>
              <a:rPr lang="cs-CZ" sz="900" dirty="0" err="1">
                <a:solidFill>
                  <a:schemeClr val="tx1"/>
                </a:solidFill>
                <a:latin typeface="Bahnschrift Light" panose="020B0502040204020203" pitchFamily="34" charset="0"/>
              </a:rPr>
              <a:t>mall</a:t>
            </a:r>
            <a:r>
              <a:rPr lang="cs-CZ" sz="900" dirty="0">
                <a:solidFill>
                  <a:schemeClr val="tx1"/>
                </a:solidFill>
                <a:latin typeface="Bahnschrift Light" panose="020B0502040204020203" pitchFamily="34" charset="0"/>
              </a:rPr>
              <a:t> Géčko and hypermarket Globus, on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main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road</a:t>
            </a:r>
            <a:r>
              <a:rPr lang="cs-CZ" sz="900" dirty="0">
                <a:solidFill>
                  <a:schemeClr val="tx1"/>
                </a:solidFill>
                <a:latin typeface="Bahnschrift Light" panose="020B0502040204020203" pitchFamily="34" charset="0"/>
              </a:rPr>
              <a:t> E49,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Sports</a:t>
            </a:r>
            <a:r>
              <a:rPr lang="cs-CZ" sz="900" dirty="0">
                <a:solidFill>
                  <a:schemeClr val="tx1"/>
                </a:solidFill>
                <a:latin typeface="Bahnschrift Light" panose="020B0502040204020203" pitchFamily="34" charset="0"/>
              </a:rPr>
              <a:t> Direct,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SK Textil and </a:t>
            </a:r>
            <a:r>
              <a:rPr lang="cs-CZ" sz="900" dirty="0" err="1">
                <a:solidFill>
                  <a:schemeClr val="tx1"/>
                </a:solidFill>
                <a:latin typeface="Bahnschrift Light" panose="020B0502040204020203" pitchFamily="34" charset="0"/>
              </a:rPr>
              <a:t>others</a:t>
            </a:r>
            <a:r>
              <a:rPr lang="cs-CZ" sz="900" dirty="0">
                <a:solidFill>
                  <a:schemeClr val="tx1"/>
                </a:solidFill>
                <a:latin typeface="Bahnschrift Light" panose="020B0502040204020203" pitchFamily="34" charset="0"/>
              </a:rPr>
              <a:t>.</a:t>
            </a: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10 | BRNO - H-PARK </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od 230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Brno, Heršpická ul.                        (49°10'28.310"N, 16°36'22.442"E)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a:t>
            </a:r>
            <a:r>
              <a:rPr lang="cs-CZ" sz="900" dirty="0">
                <a:solidFill>
                  <a:schemeClr val="tx1"/>
                </a:solidFill>
                <a:latin typeface="Bahnschrift Light" panose="020B0502040204020203" pitchFamily="34" charset="0"/>
              </a:rPr>
              <a:t> mix obchodních, skladových a kancelářských prostor, v blízkosti D1 i centra Brna, vhodné pro </a:t>
            </a:r>
            <a:r>
              <a:rPr lang="cs-CZ" sz="900" dirty="0" err="1">
                <a:solidFill>
                  <a:schemeClr val="tx1"/>
                </a:solidFill>
                <a:latin typeface="Bahnschrift Light" panose="020B0502040204020203" pitchFamily="34" charset="0"/>
              </a:rPr>
              <a:t>showroom</a:t>
            </a:r>
            <a:r>
              <a:rPr lang="cs-CZ" sz="900" dirty="0">
                <a:solidFill>
                  <a:schemeClr val="tx1"/>
                </a:solidFill>
                <a:latin typeface="Bahnschrift Light" panose="020B0502040204020203" pitchFamily="34" charset="0"/>
              </a:rPr>
              <a:t>, vzorkovnu s výdejnou apod.</a:t>
            </a:r>
            <a:endParaRPr lang="en-GB" sz="900" dirty="0">
              <a:solidFill>
                <a:schemeClr val="tx1"/>
              </a:solidFill>
              <a:latin typeface="Bahnschrift Light" panose="020B0502040204020203" pitchFamily="34" charset="0"/>
            </a:endParaRP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230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Brno, Heršpická Str.                           (49°10'28.310"N, 16°36'22.442"E) </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mix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business, </a:t>
            </a:r>
            <a:r>
              <a:rPr lang="cs-CZ" sz="900" dirty="0" err="1">
                <a:solidFill>
                  <a:schemeClr val="tx1"/>
                </a:solidFill>
                <a:latin typeface="Bahnschrift Light" panose="020B0502040204020203" pitchFamily="34" charset="0"/>
              </a:rPr>
              <a:t>warehouse</a:t>
            </a:r>
            <a:r>
              <a:rPr lang="cs-CZ" sz="900" dirty="0">
                <a:solidFill>
                  <a:schemeClr val="tx1"/>
                </a:solidFill>
                <a:latin typeface="Bahnschrift Light" panose="020B0502040204020203" pitchFamily="34" charset="0"/>
              </a:rPr>
              <a:t> and </a:t>
            </a:r>
            <a:r>
              <a:rPr lang="cs-CZ" sz="900" dirty="0" err="1">
                <a:solidFill>
                  <a:schemeClr val="tx1"/>
                </a:solidFill>
                <a:latin typeface="Bahnschrift Light" panose="020B0502040204020203" pitchFamily="34" charset="0"/>
              </a:rPr>
              <a:t>office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space</a:t>
            </a:r>
            <a:r>
              <a:rPr lang="cs-CZ" sz="900" dirty="0">
                <a:solidFill>
                  <a:schemeClr val="tx1"/>
                </a:solidFill>
                <a:latin typeface="Bahnschrift Light" panose="020B0502040204020203" pitchFamily="34" charset="0"/>
              </a:rPr>
              <a:t>, in </a:t>
            </a:r>
            <a:r>
              <a:rPr lang="cs-CZ" sz="900" dirty="0" err="1">
                <a:solidFill>
                  <a:schemeClr val="tx1"/>
                </a:solidFill>
                <a:latin typeface="Bahnschrift Light" panose="020B0502040204020203" pitchFamily="34" charset="0"/>
              </a:rPr>
              <a:t>close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proximity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D1 and Centre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Brno, </a:t>
            </a:r>
            <a:r>
              <a:rPr lang="cs-CZ" sz="900" dirty="0" err="1">
                <a:solidFill>
                  <a:schemeClr val="tx1"/>
                </a:solidFill>
                <a:latin typeface="Bahnschrift Light" panose="020B0502040204020203" pitchFamily="34" charset="0"/>
              </a:rPr>
              <a:t>suitable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for</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showroom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showroom</a:t>
            </a:r>
            <a:r>
              <a:rPr lang="cs-CZ" sz="900" dirty="0">
                <a:solidFill>
                  <a:schemeClr val="tx1"/>
                </a:solidFill>
                <a:latin typeface="Bahnschrift Light" panose="020B0502040204020203" pitchFamily="34" charset="0"/>
              </a:rPr>
              <a:t> and </a:t>
            </a:r>
            <a:r>
              <a:rPr lang="cs-CZ" sz="900" dirty="0" err="1">
                <a:solidFill>
                  <a:schemeClr val="tx1"/>
                </a:solidFill>
                <a:latin typeface="Bahnschrift Light" panose="020B0502040204020203" pitchFamily="34" charset="0"/>
              </a:rPr>
              <a:t>offices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etc</a:t>
            </a:r>
            <a:r>
              <a:rPr lang="cs-CZ" sz="900" dirty="0">
                <a:solidFill>
                  <a:schemeClr val="tx1"/>
                </a:solidFill>
                <a:latin typeface="Bahnschrift Light" panose="020B0502040204020203" pitchFamily="34" charset="0"/>
              </a:rPr>
              <a:t>.</a:t>
            </a:r>
            <a:endParaRPr lang="en-GB" sz="900" dirty="0">
              <a:solidFill>
                <a:schemeClr val="tx1"/>
              </a:solidFill>
              <a:latin typeface="Bahnschrift Light" panose="020B0502040204020203" pitchFamily="34" charset="0"/>
            </a:endParaRPr>
          </a:p>
        </p:txBody>
      </p:sp>
      <p:pic>
        <p:nvPicPr>
          <p:cNvPr id="37" name="Picture 2">
            <a:extLst>
              <a:ext uri="{FF2B5EF4-FFF2-40B4-BE49-F238E27FC236}">
                <a16:creationId xmlns:a16="http://schemas.microsoft.com/office/drawing/2014/main" id="{519EFDA7-EA19-4957-99B0-9C127CE52C05}"/>
              </a:ext>
            </a:extLst>
          </p:cNvPr>
          <p:cNvPicPr>
            <a:picLocks noChangeArrowheads="1"/>
          </p:cNvPicPr>
          <p:nvPr/>
        </p:nvPicPr>
        <p:blipFill>
          <a:blip r:embed="rId7">
            <a:extLst>
              <a:ext uri="{28A0092B-C50C-407E-A947-70E740481C1C}">
                <a14:useLocalDpi xmlns:a14="http://schemas.microsoft.com/office/drawing/2010/main"/>
              </a:ext>
            </a:extLst>
          </a:blip>
          <a:srcRect/>
          <a:stretch/>
        </p:blipFill>
        <p:spPr bwMode="auto">
          <a:xfrm>
            <a:off x="96177" y="1495802"/>
            <a:ext cx="2011276" cy="1464148"/>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39" name="Rectangle: Rounded Corners 38">
            <a:extLst>
              <a:ext uri="{FF2B5EF4-FFF2-40B4-BE49-F238E27FC236}">
                <a16:creationId xmlns:a16="http://schemas.microsoft.com/office/drawing/2014/main" id="{BF4CD810-2B5F-4E8A-BB79-39B8DDEF2C3B}"/>
              </a:ext>
            </a:extLst>
          </p:cNvPr>
          <p:cNvSpPr/>
          <p:nvPr/>
        </p:nvSpPr>
        <p:spPr>
          <a:xfrm>
            <a:off x="623691" y="2831054"/>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0" name="Graphic 39" descr="Map with pin">
            <a:extLst>
              <a:ext uri="{FF2B5EF4-FFF2-40B4-BE49-F238E27FC236}">
                <a16:creationId xmlns:a16="http://schemas.microsoft.com/office/drawing/2014/main" id="{DED51631-473B-4C82-B8EE-45C65B54DFD4}"/>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7419" y="2816126"/>
            <a:ext cx="217067" cy="216710"/>
          </a:xfrm>
          <a:prstGeom prst="rect">
            <a:avLst/>
          </a:prstGeom>
        </p:spPr>
      </p:pic>
      <p:pic>
        <p:nvPicPr>
          <p:cNvPr id="41" name="Picture 40">
            <a:extLst>
              <a:ext uri="{FF2B5EF4-FFF2-40B4-BE49-F238E27FC236}">
                <a16:creationId xmlns:a16="http://schemas.microsoft.com/office/drawing/2014/main" id="{ADED075E-F4FA-4599-8143-8ED9AB7E6ED4}"/>
              </a:ext>
            </a:extLst>
          </p:cNvPr>
          <p:cNvPicPr>
            <a:picLocks/>
          </p:cNvPicPr>
          <p:nvPr/>
        </p:nvPicPr>
        <p:blipFill rotWithShape="1">
          <a:blip r:embed="rId11">
            <a:extLst>
              <a:ext uri="{28A0092B-C50C-407E-A947-70E740481C1C}">
                <a14:useLocalDpi xmlns:a14="http://schemas.microsoft.com/office/drawing/2010/main"/>
              </a:ext>
            </a:extLst>
          </a:blip>
          <a:srcRect/>
          <a:stretch/>
        </p:blipFill>
        <p:spPr>
          <a:xfrm>
            <a:off x="96177" y="3259373"/>
            <a:ext cx="2082618" cy="1530068"/>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42" name="Rectangle: Rounded Corners 41">
            <a:extLst>
              <a:ext uri="{FF2B5EF4-FFF2-40B4-BE49-F238E27FC236}">
                <a16:creationId xmlns:a16="http://schemas.microsoft.com/office/drawing/2014/main" id="{35B88AFF-1203-42BB-987D-284E16D8D0BF}"/>
              </a:ext>
            </a:extLst>
          </p:cNvPr>
          <p:cNvSpPr/>
          <p:nvPr/>
        </p:nvSpPr>
        <p:spPr>
          <a:xfrm>
            <a:off x="615785" y="4558518"/>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3" name="Graphic 42" descr="Map with pin">
            <a:extLst>
              <a:ext uri="{FF2B5EF4-FFF2-40B4-BE49-F238E27FC236}">
                <a16:creationId xmlns:a16="http://schemas.microsoft.com/office/drawing/2014/main" id="{1128D8B4-43B1-4805-8959-510BE94CE907}"/>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5128" y="4554210"/>
            <a:ext cx="217067" cy="216710"/>
          </a:xfrm>
          <a:prstGeom prst="rect">
            <a:avLst/>
          </a:prstGeom>
        </p:spPr>
      </p:pic>
      <p:pic>
        <p:nvPicPr>
          <p:cNvPr id="45" name="Picture 44">
            <a:extLst>
              <a:ext uri="{FF2B5EF4-FFF2-40B4-BE49-F238E27FC236}">
                <a16:creationId xmlns:a16="http://schemas.microsoft.com/office/drawing/2014/main" id="{321A717F-F78F-4F21-812A-0F5F779D5ABD}"/>
              </a:ext>
            </a:extLst>
          </p:cNvPr>
          <p:cNvPicPr>
            <a:picLocks/>
          </p:cNvPicPr>
          <p:nvPr/>
        </p:nvPicPr>
        <p:blipFill>
          <a:blip r:embed="rId13">
            <a:extLst>
              <a:ext uri="{28A0092B-C50C-407E-A947-70E740481C1C}">
                <a14:useLocalDpi xmlns:a14="http://schemas.microsoft.com/office/drawing/2010/main"/>
              </a:ext>
            </a:extLst>
          </a:blip>
          <a:srcRect/>
          <a:stretch/>
        </p:blipFill>
        <p:spPr>
          <a:xfrm>
            <a:off x="96177" y="5085155"/>
            <a:ext cx="2011276" cy="1511089"/>
          </a:xfrm>
          <a:prstGeom prst="roundRect">
            <a:avLst/>
          </a:prstGeom>
          <a:effectLst>
            <a:outerShdw blurRad="50800" dist="38100" dir="2700000" algn="tl" rotWithShape="0">
              <a:prstClr val="black">
                <a:alpha val="40000"/>
              </a:prstClr>
            </a:outerShdw>
          </a:effectLst>
        </p:spPr>
      </p:pic>
      <p:sp>
        <p:nvSpPr>
          <p:cNvPr id="46" name="Rectangle: Rounded Corners 45">
            <a:extLst>
              <a:ext uri="{FF2B5EF4-FFF2-40B4-BE49-F238E27FC236}">
                <a16:creationId xmlns:a16="http://schemas.microsoft.com/office/drawing/2014/main" id="{7F879E48-DA88-450B-A993-199C7CFD3795}"/>
              </a:ext>
            </a:extLst>
          </p:cNvPr>
          <p:cNvSpPr/>
          <p:nvPr/>
        </p:nvSpPr>
        <p:spPr>
          <a:xfrm>
            <a:off x="615241" y="6435824"/>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4">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7" name="Graphic 46" descr="Map with pin">
            <a:extLst>
              <a:ext uri="{FF2B5EF4-FFF2-40B4-BE49-F238E27FC236}">
                <a16:creationId xmlns:a16="http://schemas.microsoft.com/office/drawing/2014/main" id="{B52D55B9-7225-473A-BA0A-2556C1C34FD2}"/>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9777" y="6428516"/>
            <a:ext cx="216710" cy="216710"/>
          </a:xfrm>
          <a:prstGeom prst="rect">
            <a:avLst/>
          </a:prstGeom>
        </p:spPr>
      </p:pic>
      <p:pic>
        <p:nvPicPr>
          <p:cNvPr id="48" name="Picture 47">
            <a:extLst>
              <a:ext uri="{FF2B5EF4-FFF2-40B4-BE49-F238E27FC236}">
                <a16:creationId xmlns:a16="http://schemas.microsoft.com/office/drawing/2014/main" id="{C2073F07-F961-4C41-9B17-7E3ED9D63DD9}"/>
              </a:ext>
            </a:extLst>
          </p:cNvPr>
          <p:cNvPicPr>
            <a:picLocks/>
          </p:cNvPicPr>
          <p:nvPr/>
        </p:nvPicPr>
        <p:blipFill rotWithShape="1">
          <a:blip r:embed="rId15">
            <a:extLst>
              <a:ext uri="{28A0092B-C50C-407E-A947-70E740481C1C}">
                <a14:useLocalDpi xmlns:a14="http://schemas.microsoft.com/office/drawing/2010/main"/>
              </a:ext>
            </a:extLst>
          </a:blip>
          <a:srcRect/>
          <a:stretch/>
        </p:blipFill>
        <p:spPr>
          <a:xfrm>
            <a:off x="96177" y="6862689"/>
            <a:ext cx="2124328" cy="1564139"/>
          </a:xfrm>
          <a:prstGeom prst="roundRect">
            <a:avLst/>
          </a:prstGeom>
          <a:effectLst>
            <a:outerShdw blurRad="50800" dist="38100" dir="2700000" algn="tl" rotWithShape="0">
              <a:prstClr val="black">
                <a:alpha val="40000"/>
              </a:prstClr>
            </a:outerShdw>
          </a:effectLst>
        </p:spPr>
      </p:pic>
      <p:sp>
        <p:nvSpPr>
          <p:cNvPr id="49" name="Rectangle: Rounded Corners 48">
            <a:extLst>
              <a:ext uri="{FF2B5EF4-FFF2-40B4-BE49-F238E27FC236}">
                <a16:creationId xmlns:a16="http://schemas.microsoft.com/office/drawing/2014/main" id="{1F1C826E-FE2C-4024-AEDB-EDA798BC3EAD}"/>
              </a:ext>
            </a:extLst>
          </p:cNvPr>
          <p:cNvSpPr/>
          <p:nvPr/>
        </p:nvSpPr>
        <p:spPr>
          <a:xfrm>
            <a:off x="627189" y="8215930"/>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6">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0" name="Graphic 49" descr="Map with pin">
            <a:extLst>
              <a:ext uri="{FF2B5EF4-FFF2-40B4-BE49-F238E27FC236}">
                <a16:creationId xmlns:a16="http://schemas.microsoft.com/office/drawing/2014/main" id="{F8A00CDC-206D-4A71-BC7C-7B638D59B8BE}"/>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3476" y="8205356"/>
            <a:ext cx="221109" cy="216710"/>
          </a:xfrm>
          <a:prstGeom prst="rect">
            <a:avLst/>
          </a:prstGeom>
        </p:spPr>
      </p:pic>
    </p:spTree>
    <p:extLst>
      <p:ext uri="{BB962C8B-B14F-4D97-AF65-F5344CB8AC3E}">
        <p14:creationId xmlns:p14="http://schemas.microsoft.com/office/powerpoint/2010/main" val="668947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13 | CHOCEŇ</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208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Choceň, Pardubická ul.               (49°59'37.009"N, 16°13'4.883"E)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plánovaná obchodní plocha                o velikosti cca 5 000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 včetně obchodních ploch prodejny potravin</a:t>
            </a:r>
            <a:r>
              <a:rPr lang="cs-CZ" sz="900" dirty="0">
                <a:solidFill>
                  <a:schemeClr val="tx1"/>
                </a:solidFill>
                <a:latin typeface="Bahnschrift" panose="020B0502040204020203" pitchFamily="34" charset="0"/>
              </a:rPr>
              <a:t>.</a:t>
            </a: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5594" y="172105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a:t>
            </a:r>
            <a:r>
              <a:rPr lang="en-US" sz="900" b="1" dirty="0">
                <a:solidFill>
                  <a:schemeClr val="tx1"/>
                </a:solidFill>
                <a:latin typeface="Bahnschrift Light" panose="020B0502040204020203" pitchFamily="34" charset="0"/>
              </a:rPr>
              <a:t> </a:t>
            </a:r>
            <a:r>
              <a:rPr lang="en-US" sz="900" b="1" dirty="0">
                <a:solidFill>
                  <a:schemeClr val="tx1"/>
                </a:solidFill>
                <a:latin typeface="Bahnschrift" panose="020B0502040204020203" pitchFamily="34" charset="0"/>
              </a:rPr>
              <a:t>of</a:t>
            </a:r>
            <a:r>
              <a:rPr lang="en-US" sz="900" b="1" dirty="0">
                <a:solidFill>
                  <a:schemeClr val="tx1"/>
                </a:solidFill>
                <a:latin typeface="Bahnschrift Light" panose="020B0502040204020203" pitchFamily="34" charset="0"/>
              </a:rPr>
              <a:t> </a:t>
            </a:r>
            <a:r>
              <a:rPr lang="en-US" sz="900" b="1" dirty="0">
                <a:solidFill>
                  <a:schemeClr val="tx1"/>
                </a:solidFill>
                <a:latin typeface="Bahnschrift" panose="020B0502040204020203" pitchFamily="34" charset="0"/>
              </a:rPr>
              <a:t>unit</a:t>
            </a:r>
            <a:r>
              <a:rPr lang="en-US" sz="900" dirty="0">
                <a:solidFill>
                  <a:schemeClr val="tx1"/>
                </a:solidFill>
                <a:latin typeface="Bahnschrift Light" panose="020B0502040204020203" pitchFamily="34" charset="0"/>
              </a:rPr>
              <a:t>:</a:t>
            </a:r>
            <a:r>
              <a:rPr lang="cs-CZ" sz="900" dirty="0">
                <a:solidFill>
                  <a:schemeClr val="tx1"/>
                </a:solidFill>
                <a:latin typeface="Bahnschrift Light" panose="020B0502040204020203" pitchFamily="34" charset="0"/>
              </a:rPr>
              <a:t> 208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Choceň, Pardubická Str.             (49°59'37.009"N, 16°13'4.883"E)</a:t>
            </a:r>
          </a:p>
          <a:p>
            <a:pPr algn="just">
              <a:lnSpc>
                <a:spcPts val="1200"/>
              </a:lnSpc>
              <a:spcAft>
                <a:spcPts val="0"/>
              </a:spcAft>
              <a:defRPr/>
            </a:pPr>
            <a:r>
              <a:rPr lang="cs-CZ" sz="900" b="1" dirty="0">
                <a:solidFill>
                  <a:schemeClr val="tx1"/>
                </a:solidFill>
                <a:latin typeface="Bahnschrift" panose="020B0502040204020203" pitchFamily="34" charset="0"/>
              </a:rPr>
              <a:t>Notes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planned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commercial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space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will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be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approx</a:t>
            </a:r>
            <a:r>
              <a:rPr lang="cs-CZ" sz="900" dirty="0">
                <a:solidFill>
                  <a:schemeClr val="tx1"/>
                </a:solidFill>
                <a:latin typeface="Bahnschrift Light" panose="020B0502040204020203" pitchFamily="34" charset="0"/>
              </a:rPr>
              <a:t>. 5 000 </a:t>
            </a:r>
            <a:r>
              <a:rPr lang="cs-CZ" sz="900" dirty="0" err="1">
                <a:solidFill>
                  <a:schemeClr val="tx1"/>
                </a:solidFill>
                <a:latin typeface="Bahnschrift Light" panose="020B0502040204020203" pitchFamily="34" charset="0"/>
              </a:rPr>
              <a:t>sq</a:t>
            </a:r>
            <a:r>
              <a:rPr lang="cs-CZ" sz="900" dirty="0">
                <a:solidFill>
                  <a:schemeClr val="tx1"/>
                </a:solidFill>
                <a:latin typeface="Bahnschrift Light" panose="020B0502040204020203" pitchFamily="34" charset="0"/>
              </a:rPr>
              <a:t> m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retail </a:t>
            </a:r>
            <a:r>
              <a:rPr lang="cs-CZ" sz="900" dirty="0" err="1">
                <a:solidFill>
                  <a:schemeClr val="tx1"/>
                </a:solidFill>
                <a:latin typeface="Bahnschrift Light" panose="020B0502040204020203" pitchFamily="34" charset="0"/>
              </a:rPr>
              <a:t>space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incl</a:t>
            </a:r>
            <a:r>
              <a:rPr lang="cs-CZ" sz="900" dirty="0">
                <a:solidFill>
                  <a:schemeClr val="tx1"/>
                </a:solidFill>
                <a:latin typeface="Bahnschrift Light" panose="020B0502040204020203" pitchFamily="34" charset="0"/>
              </a:rPr>
              <a:t>. a food </a:t>
            </a:r>
            <a:r>
              <a:rPr lang="cs-CZ" sz="900" dirty="0" err="1">
                <a:solidFill>
                  <a:schemeClr val="tx1"/>
                </a:solidFill>
                <a:latin typeface="Bahnschrift Light" panose="020B0502040204020203" pitchFamily="34" charset="0"/>
              </a:rPr>
              <a:t>store</a:t>
            </a:r>
            <a:r>
              <a:rPr lang="cs-CZ" sz="900" dirty="0">
                <a:solidFill>
                  <a:schemeClr val="tx1"/>
                </a:solidFill>
                <a:latin typeface="Bahnschrift Light" panose="020B0502040204020203" pitchFamily="34" charset="0"/>
              </a:rPr>
              <a:t>.</a:t>
            </a: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16 | PARDUBICE – FÁBLOVKA II.</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flexibilní</a:t>
            </a:r>
            <a:endParaRPr lang="cs-CZ" sz="900" baseline="300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Pardubice, Poděbradská ul. (50°3'26.859"N, 15°45'47.121"E)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nákupní park navazuje na stávající obchodní zónu, operátoři v rámci parku –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Decatlon</a:t>
            </a:r>
            <a:r>
              <a:rPr lang="cs-CZ" sz="900" dirty="0">
                <a:solidFill>
                  <a:schemeClr val="tx1"/>
                </a:solidFill>
                <a:latin typeface="Bahnschrift Light" panose="020B0502040204020203" pitchFamily="34" charset="0"/>
              </a:rPr>
              <a:t>, KFC, Teta,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Action</a:t>
            </a:r>
            <a:r>
              <a:rPr lang="cs-CZ" sz="900" dirty="0">
                <a:solidFill>
                  <a:schemeClr val="tx1"/>
                </a:solidFill>
                <a:latin typeface="Bahnschrift Light" panose="020B0502040204020203" pitchFamily="34" charset="0"/>
              </a:rPr>
              <a:t>, Tedi, </a:t>
            </a:r>
            <a:r>
              <a:rPr lang="cs-CZ" sz="900" dirty="0" err="1">
                <a:solidFill>
                  <a:schemeClr val="tx1"/>
                </a:solidFill>
                <a:latin typeface="Bahnschrift Light" panose="020B0502040204020203" pitchFamily="34" charset="0"/>
              </a:rPr>
              <a:t>Datart</a:t>
            </a:r>
            <a:r>
              <a:rPr lang="cs-CZ" sz="900" dirty="0">
                <a:solidFill>
                  <a:schemeClr val="tx1"/>
                </a:solidFill>
                <a:latin typeface="Bahnschrift Light" panose="020B0502040204020203" pitchFamily="34" charset="0"/>
              </a:rPr>
              <a:t>, Super Zoo,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a:t>
            </a: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1110" y="7104293"/>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a:t>
            </a:r>
            <a:r>
              <a:rPr lang="en-US" sz="900" b="1" dirty="0" err="1">
                <a:solidFill>
                  <a:schemeClr val="tx1"/>
                </a:solidFill>
                <a:latin typeface="Bahnschrift" panose="020B0502040204020203" pitchFamily="34" charset="0"/>
              </a:rPr>
              <a:t>uni</a:t>
            </a:r>
            <a:r>
              <a:rPr lang="cs-CZ" sz="900" b="1" dirty="0">
                <a:solidFill>
                  <a:schemeClr val="tx1"/>
                </a:solidFill>
                <a:latin typeface="Bahnschrift" panose="020B0502040204020203" pitchFamily="34" charset="0"/>
              </a:rPr>
              <a:t>t</a:t>
            </a:r>
            <a:r>
              <a:rPr lang="en-US" sz="900" dirty="0">
                <a:solidFill>
                  <a:schemeClr val="tx1"/>
                </a:solidFill>
                <a:latin typeface="Gotham Book" pitchFamily="50" charset="0"/>
              </a:rPr>
              <a:t>: </a:t>
            </a:r>
            <a:r>
              <a:rPr lang="cs-CZ" sz="900" dirty="0" err="1">
                <a:solidFill>
                  <a:schemeClr val="tx1"/>
                </a:solidFill>
                <a:latin typeface="Bahnschrift Light" panose="020B0502040204020203" pitchFamily="34" charset="0"/>
              </a:rPr>
              <a:t>flexible</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Gotham Book" pitchFamily="50" charset="0"/>
              </a:rPr>
              <a:t>: </a:t>
            </a:r>
            <a:r>
              <a:rPr lang="cs-CZ" sz="900" dirty="0">
                <a:solidFill>
                  <a:schemeClr val="tx1"/>
                </a:solidFill>
                <a:latin typeface="Bahnschrift Light" panose="020B0502040204020203" pitchFamily="34" charset="0"/>
              </a:rPr>
              <a:t>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Gotham Book" pitchFamily="50" charset="0"/>
              </a:rPr>
              <a:t>: </a:t>
            </a:r>
            <a:r>
              <a:rPr lang="cs-CZ" sz="900" dirty="0">
                <a:solidFill>
                  <a:schemeClr val="tx1"/>
                </a:solidFill>
                <a:latin typeface="Bahnschrift Light" panose="020B0502040204020203" pitchFamily="34" charset="0"/>
              </a:rPr>
              <a:t>Pardubice, Poděbradská St.               (50°3'26.859"N, 15°45'47.121"E)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Gotham Book" pitchFamily="50" charset="0"/>
              </a:rPr>
              <a:t>:</a:t>
            </a:r>
            <a:r>
              <a:rPr lang="cs-CZ" sz="900" dirty="0">
                <a:solidFill>
                  <a:schemeClr val="tx1"/>
                </a:solidFill>
                <a:latin typeface="Gotham Book" pitchFamily="50"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project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is</a:t>
            </a:r>
            <a:r>
              <a:rPr lang="cs-CZ" sz="900" dirty="0">
                <a:solidFill>
                  <a:schemeClr val="tx1"/>
                </a:solidFill>
                <a:latin typeface="Bahnschrift Light" panose="020B0502040204020203" pitchFamily="34" charset="0"/>
              </a:rPr>
              <a:t> a part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current</a:t>
            </a:r>
            <a:r>
              <a:rPr lang="cs-CZ" sz="900" dirty="0">
                <a:solidFill>
                  <a:schemeClr val="tx1"/>
                </a:solidFill>
                <a:latin typeface="Bahnschrift Light" panose="020B0502040204020203" pitchFamily="34" charset="0"/>
              </a:rPr>
              <a:t> retail </a:t>
            </a:r>
            <a:r>
              <a:rPr lang="cs-CZ" sz="900" dirty="0" err="1">
                <a:solidFill>
                  <a:schemeClr val="tx1"/>
                </a:solidFill>
                <a:latin typeface="Bahnschrift Light" panose="020B0502040204020203" pitchFamily="34" charset="0"/>
              </a:rPr>
              <a:t>zone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operator</a:t>
            </a:r>
            <a:r>
              <a:rPr lang="cs-CZ" sz="900" dirty="0">
                <a:solidFill>
                  <a:schemeClr val="tx1"/>
                </a:solidFill>
                <a:latin typeface="Bahnschrift Light" panose="020B0502040204020203" pitchFamily="34" charset="0"/>
              </a:rPr>
              <a:t> in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park –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Decatlon</a:t>
            </a:r>
            <a:r>
              <a:rPr lang="cs-CZ" sz="900" dirty="0">
                <a:solidFill>
                  <a:schemeClr val="tx1"/>
                </a:solidFill>
                <a:latin typeface="Bahnschrift Light" panose="020B0502040204020203" pitchFamily="34" charset="0"/>
              </a:rPr>
              <a:t>, KFC, Teta,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Action</a:t>
            </a:r>
            <a:r>
              <a:rPr lang="cs-CZ" sz="900" dirty="0">
                <a:solidFill>
                  <a:schemeClr val="tx1"/>
                </a:solidFill>
                <a:latin typeface="Bahnschrift Light" panose="020B0502040204020203" pitchFamily="34" charset="0"/>
              </a:rPr>
              <a:t>, Tedi, </a:t>
            </a:r>
            <a:r>
              <a:rPr lang="cs-CZ" sz="900" dirty="0" err="1">
                <a:solidFill>
                  <a:schemeClr val="tx1"/>
                </a:solidFill>
                <a:latin typeface="Bahnschrift Light" panose="020B0502040204020203" pitchFamily="34" charset="0"/>
              </a:rPr>
              <a:t>Datart</a:t>
            </a:r>
            <a:r>
              <a:rPr lang="cs-CZ" sz="900" dirty="0">
                <a:solidFill>
                  <a:schemeClr val="tx1"/>
                </a:solidFill>
                <a:latin typeface="Bahnschrift Light" panose="020B0502040204020203" pitchFamily="34" charset="0"/>
              </a:rPr>
              <a:t>, Super Zoo,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a:t>
            </a: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cs-CZ" sz="1200" dirty="0">
                <a:latin typeface="Bahnschrift SemiBold" panose="020B0502040204020203" pitchFamily="34" charset="0"/>
              </a:rPr>
              <a:t>15 | ŘÍČANY </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flexibilní </a:t>
            </a:r>
            <a:endParaRPr lang="cs-CZ" sz="900" baseline="300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Q4 2021 / Q1 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Říčany - Černokostelecká ul.                 (50°00'21.7"N 14°39'12.1"E)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 </a:t>
            </a:r>
            <a:r>
              <a:rPr lang="cs-CZ" sz="900" dirty="0">
                <a:solidFill>
                  <a:schemeClr val="tx1"/>
                </a:solidFill>
                <a:latin typeface="Bahnschrift Light" panose="020B0502040204020203" pitchFamily="34" charset="0"/>
              </a:rPr>
              <a:t>v rámci parku s supermarketem Billa, </a:t>
            </a:r>
            <a:r>
              <a:rPr lang="cs-CZ" sz="900" dirty="0" err="1">
                <a:solidFill>
                  <a:schemeClr val="tx1"/>
                </a:solidFill>
                <a:latin typeface="Bahnschrift Light" panose="020B0502040204020203" pitchFamily="34" charset="0"/>
              </a:rPr>
              <a:t>Rossmann</a:t>
            </a:r>
            <a:r>
              <a:rPr lang="cs-CZ" sz="900" dirty="0">
                <a:solidFill>
                  <a:schemeClr val="tx1"/>
                </a:solidFill>
                <a:latin typeface="Bahnschrift Light" panose="020B0502040204020203" pitchFamily="34" charset="0"/>
              </a:rPr>
              <a:t> a </a:t>
            </a:r>
            <a:r>
              <a:rPr lang="cs-CZ" sz="900" dirty="0" err="1">
                <a:solidFill>
                  <a:schemeClr val="tx1"/>
                </a:solidFill>
                <a:latin typeface="Bahnschrift Light" panose="020B0502040204020203" pitchFamily="34" charset="0"/>
              </a:rPr>
              <a:t>pet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shop</a:t>
            </a:r>
            <a:r>
              <a:rPr lang="cs-CZ" sz="900" dirty="0">
                <a:solidFill>
                  <a:schemeClr val="tx1"/>
                </a:solidFill>
                <a:latin typeface="Bahnschrift Light" panose="020B0502040204020203" pitchFamily="34" charset="0"/>
              </a:rPr>
              <a:t>.</a:t>
            </a:r>
            <a:endParaRPr lang="en-GB" sz="900" dirty="0">
              <a:solidFill>
                <a:schemeClr val="tx1"/>
              </a:solidFill>
              <a:latin typeface="Bahnschrift Light" panose="020B0502040204020203" pitchFamily="34" charset="0"/>
            </a:endParaRP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5594" y="530096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 </a:t>
            </a:r>
            <a:r>
              <a:rPr lang="cs-CZ" sz="900" dirty="0" err="1">
                <a:solidFill>
                  <a:schemeClr val="tx1"/>
                </a:solidFill>
                <a:latin typeface="Bahnschrift" panose="020B0502040204020203" pitchFamily="34" charset="0"/>
              </a:rPr>
              <a:t>flexible</a:t>
            </a:r>
            <a:r>
              <a:rPr lang="cs-CZ" sz="900" dirty="0">
                <a:solidFill>
                  <a:schemeClr val="tx1"/>
                </a:solidFill>
                <a:latin typeface="Bahnschrift" panose="020B0502040204020203" pitchFamily="34" charset="0"/>
              </a:rPr>
              <a:t> </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Q4 2021 / Q1 2022</a:t>
            </a:r>
          </a:p>
          <a:p>
            <a:pPr lvl="0" algn="just" defTabSz="457200">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Říčany, Černokostelecká Str. </a:t>
            </a:r>
            <a:r>
              <a:rPr lang="en-GB" sz="900" dirty="0">
                <a:solidFill>
                  <a:schemeClr val="tx1"/>
                </a:solidFill>
                <a:latin typeface="Bahnschrift Light" panose="020B0502040204020203" pitchFamily="34" charset="0"/>
              </a:rPr>
              <a:t>(</a:t>
            </a:r>
            <a:r>
              <a:rPr lang="cs-CZ" sz="900" dirty="0">
                <a:solidFill>
                  <a:prstClr val="black"/>
                </a:solidFill>
                <a:latin typeface="Bahnschrift Light" panose="020B0502040204020203" pitchFamily="34" charset="0"/>
              </a:rPr>
              <a:t>50°00'21.7"N 14°39'12.1"E)</a:t>
            </a:r>
            <a:endParaRPr lang="cs-CZ" sz="900" dirty="0">
              <a:solidFill>
                <a:schemeClr val="tx1"/>
              </a:solidFill>
              <a:latin typeface="Bahnschrift Light" panose="020B0502040204020203" pitchFamily="34" charset="0"/>
            </a:endParaRP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within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park:supermarket</a:t>
            </a:r>
            <a:r>
              <a:rPr lang="cs-CZ" sz="900" dirty="0">
                <a:solidFill>
                  <a:schemeClr val="tx1"/>
                </a:solidFill>
                <a:latin typeface="Bahnschrift Light" panose="020B0502040204020203" pitchFamily="34" charset="0"/>
              </a:rPr>
              <a:t> Billa, </a:t>
            </a:r>
            <a:r>
              <a:rPr lang="cs-CZ" sz="900" dirty="0" err="1">
                <a:solidFill>
                  <a:schemeClr val="tx1"/>
                </a:solidFill>
                <a:latin typeface="Bahnschrift Light" panose="020B0502040204020203" pitchFamily="34" charset="0"/>
              </a:rPr>
              <a:t>Rossmann</a:t>
            </a:r>
            <a:r>
              <a:rPr lang="cs-CZ" sz="900" dirty="0">
                <a:solidFill>
                  <a:schemeClr val="tx1"/>
                </a:solidFill>
                <a:latin typeface="Bahnschrift Light" panose="020B0502040204020203" pitchFamily="34" charset="0"/>
              </a:rPr>
              <a:t>, and </a:t>
            </a:r>
            <a:r>
              <a:rPr lang="cs-CZ" sz="900" dirty="0" err="1">
                <a:solidFill>
                  <a:schemeClr val="tx1"/>
                </a:solidFill>
                <a:latin typeface="Bahnschrift Light" panose="020B0502040204020203" pitchFamily="34" charset="0"/>
              </a:rPr>
              <a:t>pet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shop</a:t>
            </a:r>
            <a:endParaRPr lang="en-GB" sz="900" dirty="0">
              <a:solidFill>
                <a:schemeClr val="tx1"/>
              </a:solidFill>
              <a:latin typeface="Bahnschrift Light" panose="020B0502040204020203" pitchFamily="34" charset="0"/>
            </a:endParaRP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14 | MILEVSKO</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576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panose="020B0502040204020203" pitchFamily="34" charset="0"/>
              </a:rPr>
              <a:t> </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Q2 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Milevsko,  Čs. Legií ul.               (49°26'31.326"N, 14°21'36.728"E)</a:t>
            </a:r>
          </a:p>
          <a:p>
            <a:pPr algn="just">
              <a:lnSpc>
                <a:spcPts val="1200"/>
              </a:lnSpc>
              <a:spcAft>
                <a:spcPts val="0"/>
              </a:spcAft>
              <a:defRPr/>
            </a:pPr>
            <a:r>
              <a:rPr lang="cs-CZ" sz="900" b="1" dirty="0">
                <a:solidFill>
                  <a:schemeClr val="tx1"/>
                </a:solidFill>
                <a:latin typeface="Bahnschrift" panose="020B0502040204020203" pitchFamily="34" charset="0"/>
              </a:rPr>
              <a:t>Poznámka: </a:t>
            </a:r>
            <a:r>
              <a:rPr lang="cs-CZ" sz="900" dirty="0">
                <a:solidFill>
                  <a:schemeClr val="tx1"/>
                </a:solidFill>
                <a:latin typeface="Bahnschrift Light" panose="020B0502040204020203" pitchFamily="34" charset="0"/>
              </a:rPr>
              <a:t>celková velikost parku cca 4 400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 v blízkosti Penny market a Albert, umístění na hlavní silnici, kterou denně projíždí cca 3 200 aut</a:t>
            </a:r>
            <a:r>
              <a:rPr lang="cs-CZ" sz="900" dirty="0">
                <a:solidFill>
                  <a:schemeClr val="tx1"/>
                </a:solidFill>
                <a:latin typeface="Bahnschrift" panose="020B0502040204020203" pitchFamily="34" charset="0"/>
              </a:rPr>
              <a:t>.</a:t>
            </a:r>
          </a:p>
          <a:p>
            <a:pPr algn="just">
              <a:lnSpc>
                <a:spcPts val="1200"/>
              </a:lnSpc>
              <a:spcAft>
                <a:spcPts val="0"/>
              </a:spcAft>
            </a:pPr>
            <a:endParaRPr lang="en-GB" sz="900" dirty="0">
              <a:solidFill>
                <a:schemeClr val="tx1"/>
              </a:solidFill>
              <a:latin typeface="Bahnschrift" panose="020B0502040204020203" pitchFamily="34" charset="0"/>
            </a:endParaRP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5594" y="3502950"/>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Light" panose="020B0502040204020203" pitchFamily="34" charset="0"/>
              </a:rPr>
              <a:t>:</a:t>
            </a:r>
            <a:r>
              <a:rPr lang="cs-CZ" sz="900" dirty="0">
                <a:solidFill>
                  <a:schemeClr val="tx1"/>
                </a:solidFill>
                <a:latin typeface="Bahnschrift Light" panose="020B0502040204020203" pitchFamily="34" charset="0"/>
              </a:rPr>
              <a:t> 576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Q2 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Milevsko, Čs. Legií Str.             (49°26'31.326"N, 14°21'36.728"E)</a:t>
            </a:r>
          </a:p>
          <a:p>
            <a:pPr algn="just">
              <a:lnSpc>
                <a:spcPts val="1200"/>
              </a:lnSpc>
              <a:spcAft>
                <a:spcPts val="0"/>
              </a:spcAft>
              <a:defRPr/>
            </a:pPr>
            <a:r>
              <a:rPr lang="cs-CZ" sz="900" b="1" dirty="0">
                <a:solidFill>
                  <a:schemeClr val="tx1"/>
                </a:solidFill>
                <a:latin typeface="Bahnschrift" panose="020B0502040204020203" pitchFamily="34" charset="0"/>
              </a:rPr>
              <a:t>Notes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total</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leaseable</a:t>
            </a:r>
            <a:r>
              <a:rPr lang="cs-CZ" sz="900" dirty="0">
                <a:solidFill>
                  <a:schemeClr val="tx1"/>
                </a:solidFill>
                <a:latin typeface="Bahnschrift Light" panose="020B0502040204020203" pitchFamily="34" charset="0"/>
              </a:rPr>
              <a:t> area </a:t>
            </a:r>
            <a:r>
              <a:rPr lang="cs-CZ" sz="900" dirty="0" err="1">
                <a:solidFill>
                  <a:schemeClr val="tx1"/>
                </a:solidFill>
                <a:latin typeface="Bahnschrift Light" panose="020B0502040204020203" pitchFamily="34" charset="0"/>
              </a:rPr>
              <a:t>approx</a:t>
            </a:r>
            <a:r>
              <a:rPr lang="cs-CZ" sz="900" dirty="0">
                <a:solidFill>
                  <a:schemeClr val="tx1"/>
                </a:solidFill>
                <a:latin typeface="Bahnschrift Light" panose="020B0502040204020203" pitchFamily="34" charset="0"/>
              </a:rPr>
              <a:t>. 4 400 </a:t>
            </a:r>
            <a:r>
              <a:rPr lang="cs-CZ" sz="900" dirty="0" err="1">
                <a:solidFill>
                  <a:schemeClr val="tx1"/>
                </a:solidFill>
                <a:latin typeface="Bahnschrift Light" panose="020B0502040204020203" pitchFamily="34" charset="0"/>
              </a:rPr>
              <a:t>sq</a:t>
            </a:r>
            <a:r>
              <a:rPr lang="cs-CZ" sz="900" dirty="0">
                <a:solidFill>
                  <a:schemeClr val="tx1"/>
                </a:solidFill>
                <a:latin typeface="Bahnschrift Light" panose="020B0502040204020203" pitchFamily="34" charset="0"/>
              </a:rPr>
              <a:t> m, in </a:t>
            </a:r>
            <a:r>
              <a:rPr lang="cs-CZ" sz="900" dirty="0" err="1">
                <a:solidFill>
                  <a:schemeClr val="tx1"/>
                </a:solidFill>
                <a:latin typeface="Bahnschrift Light" panose="020B0502040204020203" pitchFamily="34" charset="0"/>
              </a:rPr>
              <a:t>close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proximity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albert</a:t>
            </a:r>
            <a:r>
              <a:rPr lang="cs-CZ" sz="900" dirty="0">
                <a:solidFill>
                  <a:schemeClr val="tx1"/>
                </a:solidFill>
                <a:latin typeface="Bahnschrift Light" panose="020B0502040204020203" pitchFamily="34" charset="0"/>
              </a:rPr>
              <a:t> and Penny market, </a:t>
            </a:r>
            <a:r>
              <a:rPr lang="cs-CZ" sz="900" dirty="0" err="1">
                <a:solidFill>
                  <a:schemeClr val="tx1"/>
                </a:solidFill>
                <a:latin typeface="Bahnschrift Light" panose="020B0502040204020203" pitchFamily="34" charset="0"/>
              </a:rPr>
              <a:t>located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main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artery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with</a:t>
            </a:r>
            <a:r>
              <a:rPr lang="cs-CZ" sz="900" dirty="0">
                <a:solidFill>
                  <a:schemeClr val="tx1"/>
                </a:solidFill>
                <a:latin typeface="Bahnschrift Light" panose="020B0502040204020203" pitchFamily="34" charset="0"/>
              </a:rPr>
              <a:t> 3 200 </a:t>
            </a:r>
            <a:r>
              <a:rPr lang="cs-CZ" sz="900" dirty="0" err="1">
                <a:solidFill>
                  <a:schemeClr val="tx1"/>
                </a:solidFill>
                <a:latin typeface="Bahnschrift Light" panose="020B0502040204020203" pitchFamily="34" charset="0"/>
              </a:rPr>
              <a:t>cas</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passing</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each</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day</a:t>
            </a:r>
            <a:r>
              <a:rPr lang="cs-CZ" sz="900" dirty="0">
                <a:solidFill>
                  <a:schemeClr val="tx1"/>
                </a:solidFill>
                <a:latin typeface="Bahnschrift Light" panose="020B0502040204020203" pitchFamily="34" charset="0"/>
              </a:rPr>
              <a:t>.</a:t>
            </a:r>
          </a:p>
        </p:txBody>
      </p:sp>
      <p:pic>
        <p:nvPicPr>
          <p:cNvPr id="37" name="Picture 2">
            <a:extLst>
              <a:ext uri="{FF2B5EF4-FFF2-40B4-BE49-F238E27FC236}">
                <a16:creationId xmlns:a16="http://schemas.microsoft.com/office/drawing/2014/main" id="{B2F4A843-801C-4DEF-B556-6B3F2B52A841}"/>
              </a:ext>
            </a:extLst>
          </p:cNvPr>
          <p:cNvPicPr>
            <a:picLocks noChangeArrowheads="1"/>
          </p:cNvPicPr>
          <p:nvPr/>
        </p:nvPicPr>
        <p:blipFill>
          <a:blip r:embed="rId7" cstate="hqprint">
            <a:extLst>
              <a:ext uri="{28A0092B-C50C-407E-A947-70E740481C1C}">
                <a14:useLocalDpi xmlns:a14="http://schemas.microsoft.com/office/drawing/2010/main"/>
              </a:ext>
            </a:extLst>
          </a:blip>
          <a:srcRect/>
          <a:stretch/>
        </p:blipFill>
        <p:spPr bwMode="auto">
          <a:xfrm>
            <a:off x="143059" y="1494017"/>
            <a:ext cx="1951119" cy="1474871"/>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39" name="Rectangle: Rounded Corners 38">
            <a:extLst>
              <a:ext uri="{FF2B5EF4-FFF2-40B4-BE49-F238E27FC236}">
                <a16:creationId xmlns:a16="http://schemas.microsoft.com/office/drawing/2014/main" id="{92C25DEC-B285-4713-BA68-2C00EF9C653D}"/>
              </a:ext>
            </a:extLst>
          </p:cNvPr>
          <p:cNvSpPr/>
          <p:nvPr/>
        </p:nvSpPr>
        <p:spPr>
          <a:xfrm>
            <a:off x="646638" y="2849736"/>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0" name="Graphic 39" descr="Map with pin">
            <a:extLst>
              <a:ext uri="{FF2B5EF4-FFF2-40B4-BE49-F238E27FC236}">
                <a16:creationId xmlns:a16="http://schemas.microsoft.com/office/drawing/2014/main" id="{3AD804B0-B229-4097-943C-3BC61E3F4F92}"/>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8835" y="2842901"/>
            <a:ext cx="217067" cy="216710"/>
          </a:xfrm>
          <a:prstGeom prst="rect">
            <a:avLst/>
          </a:prstGeom>
        </p:spPr>
      </p:pic>
      <p:pic>
        <p:nvPicPr>
          <p:cNvPr id="41" name="Picture 40">
            <a:extLst>
              <a:ext uri="{FF2B5EF4-FFF2-40B4-BE49-F238E27FC236}">
                <a16:creationId xmlns:a16="http://schemas.microsoft.com/office/drawing/2014/main" id="{D9534AF0-5354-41E2-BA82-C2D51C61B890}"/>
              </a:ext>
            </a:extLst>
          </p:cNvPr>
          <p:cNvPicPr>
            <a:picLocks/>
          </p:cNvPicPr>
          <p:nvPr/>
        </p:nvPicPr>
        <p:blipFill rotWithShape="1">
          <a:blip r:embed="rId11">
            <a:extLst>
              <a:ext uri="{28A0092B-C50C-407E-A947-70E740481C1C}">
                <a14:useLocalDpi xmlns:a14="http://schemas.microsoft.com/office/drawing/2010/main"/>
              </a:ext>
            </a:extLst>
          </a:blip>
          <a:srcRect/>
          <a:stretch/>
        </p:blipFill>
        <p:spPr>
          <a:xfrm>
            <a:off x="135400" y="3250990"/>
            <a:ext cx="2047044" cy="1562400"/>
          </a:xfrm>
          <a:prstGeom prst="roundRect">
            <a:avLst/>
          </a:prstGeom>
          <a:effectLst>
            <a:outerShdw blurRad="50800" dist="38100" dir="2700000" algn="tl" rotWithShape="0">
              <a:prstClr val="black">
                <a:alpha val="40000"/>
              </a:prstClr>
            </a:outerShdw>
          </a:effectLst>
        </p:spPr>
      </p:pic>
      <p:sp>
        <p:nvSpPr>
          <p:cNvPr id="42" name="Rectangle: Rounded Corners 41">
            <a:extLst>
              <a:ext uri="{FF2B5EF4-FFF2-40B4-BE49-F238E27FC236}">
                <a16:creationId xmlns:a16="http://schemas.microsoft.com/office/drawing/2014/main" id="{0F3CCA98-774E-4E28-8462-B633F116B058}"/>
              </a:ext>
            </a:extLst>
          </p:cNvPr>
          <p:cNvSpPr/>
          <p:nvPr/>
        </p:nvSpPr>
        <p:spPr>
          <a:xfrm>
            <a:off x="643151" y="4597246"/>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3" name="Graphic 42" descr="Map with pin">
            <a:extLst>
              <a:ext uri="{FF2B5EF4-FFF2-40B4-BE49-F238E27FC236}">
                <a16:creationId xmlns:a16="http://schemas.microsoft.com/office/drawing/2014/main" id="{4DAF5454-4263-4E55-BE3C-D1C25D1FF815}"/>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4197" y="4588966"/>
            <a:ext cx="216710" cy="216710"/>
          </a:xfrm>
          <a:prstGeom prst="rect">
            <a:avLst/>
          </a:prstGeom>
        </p:spPr>
      </p:pic>
      <p:pic>
        <p:nvPicPr>
          <p:cNvPr id="45" name="Picture 44">
            <a:extLst>
              <a:ext uri="{FF2B5EF4-FFF2-40B4-BE49-F238E27FC236}">
                <a16:creationId xmlns:a16="http://schemas.microsoft.com/office/drawing/2014/main" id="{94E371DD-2150-44E8-B502-80F664E2387E}"/>
              </a:ext>
            </a:extLst>
          </p:cNvPr>
          <p:cNvPicPr>
            <a:picLocks/>
          </p:cNvPicPr>
          <p:nvPr/>
        </p:nvPicPr>
        <p:blipFill>
          <a:blip r:embed="rId13">
            <a:extLst>
              <a:ext uri="{28A0092B-C50C-407E-A947-70E740481C1C}">
                <a14:useLocalDpi xmlns:a14="http://schemas.microsoft.com/office/drawing/2010/main"/>
              </a:ext>
            </a:extLst>
          </a:blip>
          <a:srcRect/>
          <a:stretch/>
        </p:blipFill>
        <p:spPr>
          <a:xfrm>
            <a:off x="128685" y="5044123"/>
            <a:ext cx="2043673" cy="1562400"/>
          </a:xfrm>
          <a:prstGeom prst="roundRect">
            <a:avLst/>
          </a:prstGeom>
          <a:effectLst>
            <a:outerShdw blurRad="50800" dist="38100" dir="2700000" algn="tl" rotWithShape="0">
              <a:prstClr val="black">
                <a:alpha val="40000"/>
              </a:prstClr>
            </a:outerShdw>
          </a:effectLst>
        </p:spPr>
      </p:pic>
      <p:grpSp>
        <p:nvGrpSpPr>
          <p:cNvPr id="46" name="Group 45">
            <a:extLst>
              <a:ext uri="{FF2B5EF4-FFF2-40B4-BE49-F238E27FC236}">
                <a16:creationId xmlns:a16="http://schemas.microsoft.com/office/drawing/2014/main" id="{666DB8B9-4910-4AD4-89ED-F6FA9273A4D9}"/>
              </a:ext>
            </a:extLst>
          </p:cNvPr>
          <p:cNvGrpSpPr/>
          <p:nvPr/>
        </p:nvGrpSpPr>
        <p:grpSpPr>
          <a:xfrm>
            <a:off x="622052" y="6363514"/>
            <a:ext cx="1054986" cy="223914"/>
            <a:chOff x="734786" y="6495585"/>
            <a:chExt cx="1054986" cy="223914"/>
          </a:xfrm>
        </p:grpSpPr>
        <p:sp>
          <p:nvSpPr>
            <p:cNvPr id="47" name="Rectangle: Rounded Corners 46">
              <a:extLst>
                <a:ext uri="{FF2B5EF4-FFF2-40B4-BE49-F238E27FC236}">
                  <a16:creationId xmlns:a16="http://schemas.microsoft.com/office/drawing/2014/main" id="{E057F742-057F-4DA5-A8B2-AF46E83A180E}"/>
                </a:ext>
              </a:extLst>
            </p:cNvPr>
            <p:cNvSpPr/>
            <p:nvPr/>
          </p:nvSpPr>
          <p:spPr>
            <a:xfrm>
              <a:off x="734786" y="6521160"/>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b="1" dirty="0">
                  <a:solidFill>
                    <a:schemeClr val="bg1"/>
                  </a:solidFill>
                  <a:latin typeface="Bahnschrift" panose="020B0502040204020203" pitchFamily="34" charset="0"/>
                  <a:hlinkClick r:id="rId14">
                    <a:extLst>
                      <a:ext uri="{A12FA001-AC4F-418D-AE19-62706E023703}">
                        <ahyp:hlinkClr xmlns:ahyp="http://schemas.microsoft.com/office/drawing/2018/hyperlinkcolor" val="tx"/>
                      </a:ext>
                    </a:extLst>
                  </a:hlinkClick>
                </a:rPr>
                <a:t>SHOW ON MAP</a:t>
              </a:r>
              <a:endParaRPr lang="cs-CZ" sz="1100" b="1" dirty="0">
                <a:solidFill>
                  <a:schemeClr val="bg1"/>
                </a:solidFill>
                <a:latin typeface="Bahnschrift" panose="020B0502040204020203" pitchFamily="34" charset="0"/>
              </a:endParaRPr>
            </a:p>
          </p:txBody>
        </p:sp>
        <p:pic>
          <p:nvPicPr>
            <p:cNvPr id="48" name="Graphic 47" descr="Map with pin">
              <a:extLst>
                <a:ext uri="{FF2B5EF4-FFF2-40B4-BE49-F238E27FC236}">
                  <a16:creationId xmlns:a16="http://schemas.microsoft.com/office/drawing/2014/main" id="{63788770-10E4-44B0-8C23-4474B3FDC997}"/>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98057" y="6495585"/>
              <a:ext cx="216710" cy="216710"/>
            </a:xfrm>
            <a:prstGeom prst="rect">
              <a:avLst/>
            </a:prstGeom>
          </p:spPr>
        </p:pic>
      </p:grpSp>
      <p:pic>
        <p:nvPicPr>
          <p:cNvPr id="49" name="Picture 48">
            <a:extLst>
              <a:ext uri="{FF2B5EF4-FFF2-40B4-BE49-F238E27FC236}">
                <a16:creationId xmlns:a16="http://schemas.microsoft.com/office/drawing/2014/main" id="{9020D7F0-E0A5-48E5-AE16-6302BD544A66}"/>
              </a:ext>
            </a:extLst>
          </p:cNvPr>
          <p:cNvPicPr>
            <a:picLocks noChangeAspect="1"/>
          </p:cNvPicPr>
          <p:nvPr/>
        </p:nvPicPr>
        <p:blipFill rotWithShape="1">
          <a:blip r:embed="rId15"/>
          <a:srcRect l="27361" t="22066" r="23611" b="16776"/>
          <a:stretch/>
        </p:blipFill>
        <p:spPr>
          <a:xfrm>
            <a:off x="145220" y="6883142"/>
            <a:ext cx="1948958" cy="1409526"/>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50" name="Rectangle: Rounded Corners 49">
            <a:extLst>
              <a:ext uri="{FF2B5EF4-FFF2-40B4-BE49-F238E27FC236}">
                <a16:creationId xmlns:a16="http://schemas.microsoft.com/office/drawing/2014/main" id="{D4B62E0E-FCB8-4A8A-B803-1468032696DA}"/>
              </a:ext>
            </a:extLst>
          </p:cNvPr>
          <p:cNvSpPr/>
          <p:nvPr/>
        </p:nvSpPr>
        <p:spPr>
          <a:xfrm>
            <a:off x="626535" y="8196052"/>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6">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1" name="Graphic 50" descr="Map with pin">
            <a:extLst>
              <a:ext uri="{FF2B5EF4-FFF2-40B4-BE49-F238E27FC236}">
                <a16:creationId xmlns:a16="http://schemas.microsoft.com/office/drawing/2014/main" id="{05CD6AB1-A558-4AAB-8F6F-5F92C7895D0C}"/>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7403" y="8181124"/>
            <a:ext cx="217067" cy="216710"/>
          </a:xfrm>
          <a:prstGeom prst="rect">
            <a:avLst/>
          </a:prstGeom>
        </p:spPr>
      </p:pic>
    </p:spTree>
    <p:extLst>
      <p:ext uri="{BB962C8B-B14F-4D97-AF65-F5344CB8AC3E}">
        <p14:creationId xmlns:p14="http://schemas.microsoft.com/office/powerpoint/2010/main" val="4250290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17 | KRNOV</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od 200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Q2 / Q3 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Krnov, Revoluční ul.               (50°5'13.61"N, 17°41'9.07"E)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Dle partikulí</a:t>
            </a:r>
          </a:p>
          <a:p>
            <a:pPr algn="just">
              <a:lnSpc>
                <a:spcPts val="1200"/>
              </a:lnSpc>
              <a:spcAft>
                <a:spcPts val="0"/>
              </a:spcAft>
            </a:pPr>
            <a:endParaRPr lang="en-GB" sz="900" dirty="0">
              <a:solidFill>
                <a:schemeClr val="tx1"/>
              </a:solidFill>
              <a:latin typeface="Gotham Book" pitchFamily="50" charset="0"/>
            </a:endParaRP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4113" y="172252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a:t>
            </a:r>
            <a:r>
              <a:rPr lang="cs-CZ"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200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Q2 / Q3 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Krnov, Revoluční  Str.             (50°5'13.61"N, 17°41'9.07"E)</a:t>
            </a:r>
          </a:p>
          <a:p>
            <a:pPr algn="just">
              <a:lnSpc>
                <a:spcPts val="1200"/>
              </a:lnSpc>
              <a:spcAft>
                <a:spcPts val="0"/>
              </a:spcAft>
              <a:defRPr/>
            </a:pPr>
            <a:r>
              <a:rPr lang="cs-CZ" sz="900" b="1" dirty="0">
                <a:solidFill>
                  <a:schemeClr val="tx1"/>
                </a:solidFill>
                <a:latin typeface="Bahnschrift" panose="020B0502040204020203" pitchFamily="34" charset="0"/>
              </a:rPr>
              <a:t>Notes: </a:t>
            </a:r>
            <a:r>
              <a:rPr lang="cs-CZ" sz="900" dirty="0" err="1">
                <a:solidFill>
                  <a:schemeClr val="tx1"/>
                </a:solidFill>
                <a:latin typeface="Bahnschrift Light" panose="020B0502040204020203" pitchFamily="34" charset="0"/>
              </a:rPr>
              <a:t>According</a:t>
            </a:r>
            <a:r>
              <a:rPr lang="cs-CZ" sz="900" dirty="0">
                <a:solidFill>
                  <a:schemeClr val="tx1"/>
                </a:solidFill>
                <a:latin typeface="Bahnschrift Light" panose="020B0502040204020203" pitchFamily="34" charset="0"/>
              </a:rPr>
              <a:t> to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particles</a:t>
            </a:r>
            <a:endParaRPr lang="cs-CZ" sz="900" dirty="0">
              <a:solidFill>
                <a:schemeClr val="tx1"/>
              </a:solidFill>
              <a:latin typeface="Bahnschrift Light" panose="020B0502040204020203" pitchFamily="34" charset="0"/>
            </a:endParaRP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20 | VESTEC U PRAHY</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cca 400 m</a:t>
            </a:r>
            <a:r>
              <a:rPr lang="cs-CZ" sz="900" baseline="30000" dirty="0">
                <a:solidFill>
                  <a:schemeClr val="tx1"/>
                </a:solidFill>
                <a:latin typeface="Bahnschrift Light" panose="020B0502040204020203" pitchFamily="34" charset="0"/>
              </a:rPr>
              <a:t>2 </a:t>
            </a:r>
            <a:r>
              <a:rPr lang="cs-CZ" sz="900" dirty="0">
                <a:solidFill>
                  <a:schemeClr val="tx1"/>
                </a:solidFill>
                <a:latin typeface="Bahnschrift Light" panose="020B0502040204020203" pitchFamily="34" charset="0"/>
              </a:rPr>
              <a:t>- možnost dělení</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Q4 2021</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Vestec u Prahy, Vídeňská ul.  (49°58'57.088"N, 14°29'49.149"E)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naproti hypermarketu Albert, supermarketu Billa a NP s nájemci - dm drogerie,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Okay</a:t>
            </a:r>
            <a:r>
              <a:rPr lang="cs-CZ" sz="900" dirty="0">
                <a:solidFill>
                  <a:schemeClr val="tx1"/>
                </a:solidFill>
                <a:latin typeface="Bahnschrift Light" panose="020B0502040204020203" pitchFamily="34" charset="0"/>
              </a:rPr>
              <a:t>, Happy Zoo, Dr. Max a </a:t>
            </a:r>
            <a:r>
              <a:rPr lang="cs-CZ" sz="900" dirty="0" err="1">
                <a:solidFill>
                  <a:schemeClr val="tx1"/>
                </a:solidFill>
                <a:latin typeface="Bahnschrift Light" panose="020B0502040204020203" pitchFamily="34" charset="0"/>
              </a:rPr>
              <a:t>Valmont</a:t>
            </a:r>
            <a:r>
              <a:rPr lang="cs-CZ" sz="900" dirty="0">
                <a:solidFill>
                  <a:schemeClr val="tx1"/>
                </a:solidFill>
                <a:latin typeface="Bahnschrift Light" panose="020B0502040204020203" pitchFamily="34" charset="0"/>
              </a:rPr>
              <a:t>. V rámci parku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a:t>
            </a:r>
          </a:p>
          <a:p>
            <a:pPr algn="just">
              <a:lnSpc>
                <a:spcPts val="1200"/>
              </a:lnSpc>
              <a:spcAft>
                <a:spcPts val="0"/>
              </a:spcAft>
              <a:defRPr/>
            </a:pPr>
            <a:endParaRPr lang="cs-CZ" sz="900" dirty="0">
              <a:solidFill>
                <a:schemeClr val="tx1"/>
              </a:solidFill>
              <a:latin typeface="Bahnschrift" panose="020B0502040204020203" pitchFamily="34" charset="0"/>
            </a:endParaRPr>
          </a:p>
          <a:p>
            <a:pPr algn="just">
              <a:lnSpc>
                <a:spcPts val="1200"/>
              </a:lnSpc>
              <a:spcAft>
                <a:spcPts val="0"/>
              </a:spcAft>
            </a:pPr>
            <a:endParaRPr lang="en-GB" sz="900" dirty="0">
              <a:solidFill>
                <a:schemeClr val="tx1"/>
              </a:solidFill>
              <a:latin typeface="Bahnschrift" panose="020B0502040204020203" pitchFamily="34" charset="0"/>
            </a:endParaRP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29629" y="710575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a:t>
            </a:r>
            <a:r>
              <a:rPr lang="en-US" sz="900" b="1" dirty="0" err="1">
                <a:solidFill>
                  <a:schemeClr val="tx1"/>
                </a:solidFill>
                <a:latin typeface="Bahnschrift" panose="020B0502040204020203" pitchFamily="34" charset="0"/>
              </a:rPr>
              <a:t>uni</a:t>
            </a:r>
            <a:r>
              <a:rPr lang="cs-CZ" sz="900" b="1" dirty="0">
                <a:solidFill>
                  <a:schemeClr val="tx1"/>
                </a:solidFill>
                <a:latin typeface="Bahnschrift" panose="020B0502040204020203" pitchFamily="34" charset="0"/>
              </a:rPr>
              <a:t>t</a:t>
            </a:r>
            <a:r>
              <a:rPr lang="en-US"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approx</a:t>
            </a:r>
            <a:r>
              <a:rPr lang="cs-CZ" sz="900" dirty="0">
                <a:solidFill>
                  <a:schemeClr val="tx1"/>
                </a:solidFill>
                <a:latin typeface="Bahnschrift Light" panose="020B0502040204020203" pitchFamily="34" charset="0"/>
              </a:rPr>
              <a:t>. 400 </a:t>
            </a:r>
            <a:r>
              <a:rPr lang="cs-CZ" sz="900" dirty="0" err="1">
                <a:solidFill>
                  <a:schemeClr val="tx1"/>
                </a:solidFill>
                <a:latin typeface="Bahnschrift Light" panose="020B0502040204020203" pitchFamily="34" charset="0"/>
              </a:rPr>
              <a:t>sqm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possibility</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of</a:t>
            </a:r>
            <a:r>
              <a:rPr lang="cs-CZ" sz="900" dirty="0">
                <a:solidFill>
                  <a:schemeClr val="tx1"/>
                </a:solidFill>
                <a:latin typeface="Bahnschrift Light" panose="020B0502040204020203" pitchFamily="34" charset="0"/>
              </a:rPr>
              <a:t> split</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Q4 2021</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Vestec u Prahy, Vídeňská St.                                   (49°58'57.088"N, 14°29'49.149"E)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opposite Albert </a:t>
            </a:r>
            <a:r>
              <a:rPr lang="fr-FR" sz="900" dirty="0" err="1">
                <a:solidFill>
                  <a:schemeClr val="tx1"/>
                </a:solidFill>
                <a:latin typeface="Bahnschrift Light" panose="020B0502040204020203" pitchFamily="34" charset="0"/>
              </a:rPr>
              <a:t>hypermarket</a:t>
            </a:r>
            <a:r>
              <a:rPr lang="fr-FR" sz="900" dirty="0">
                <a:solidFill>
                  <a:schemeClr val="tx1"/>
                </a:solidFill>
                <a:latin typeface="Bahnschrift Light" panose="020B0502040204020203" pitchFamily="34" charset="0"/>
              </a:rPr>
              <a:t>, Billa </a:t>
            </a:r>
            <a:r>
              <a:rPr lang="fr-FR" sz="900" dirty="0" err="1">
                <a:solidFill>
                  <a:schemeClr val="tx1"/>
                </a:solidFill>
                <a:latin typeface="Bahnschrift Light" panose="020B0502040204020203" pitchFamily="34" charset="0"/>
              </a:rPr>
              <a:t>supermarket</a:t>
            </a:r>
            <a:r>
              <a:rPr lang="fr-FR" sz="900" dirty="0">
                <a:solidFill>
                  <a:schemeClr val="tx1"/>
                </a:solidFill>
                <a:latin typeface="Bahnschrift Light" panose="020B0502040204020203" pitchFamily="34" charset="0"/>
              </a:rPr>
              <a:t> and </a:t>
            </a:r>
            <a:r>
              <a:rPr lang="cs-CZ" sz="900" dirty="0" err="1">
                <a:solidFill>
                  <a:schemeClr val="tx1"/>
                </a:solidFill>
                <a:latin typeface="Bahnschrift Light" panose="020B0502040204020203" pitchFamily="34" charset="0"/>
              </a:rPr>
              <a:t>with</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tenants</a:t>
            </a:r>
            <a:r>
              <a:rPr lang="cs-CZ" sz="900" dirty="0">
                <a:solidFill>
                  <a:schemeClr val="tx1"/>
                </a:solidFill>
                <a:latin typeface="Bahnschrift Light" panose="020B0502040204020203" pitchFamily="34" charset="0"/>
              </a:rPr>
              <a:t> – dm drogerie</a:t>
            </a:r>
            <a:r>
              <a:rPr lang="fr-FR" sz="900" dirty="0">
                <a:solidFill>
                  <a:schemeClr val="tx1"/>
                </a:solidFill>
                <a:latin typeface="Bahnschrift Light" panose="020B0502040204020203" pitchFamily="34" charset="0"/>
              </a:rPr>
              <a:t>, </a:t>
            </a:r>
            <a:r>
              <a:rPr lang="fr-FR" sz="900" dirty="0" err="1">
                <a:solidFill>
                  <a:schemeClr val="tx1"/>
                </a:solidFill>
                <a:latin typeface="Bahnschrift Light" panose="020B0502040204020203" pitchFamily="34" charset="0"/>
              </a:rPr>
              <a:t>Pepco</a:t>
            </a:r>
            <a:r>
              <a:rPr lang="fr-FR" sz="900" dirty="0">
                <a:solidFill>
                  <a:schemeClr val="tx1"/>
                </a:solidFill>
                <a:latin typeface="Bahnschrift Light" panose="020B0502040204020203" pitchFamily="34" charset="0"/>
              </a:rPr>
              <a:t>, </a:t>
            </a:r>
            <a:r>
              <a:rPr lang="fr-FR" sz="900" dirty="0" err="1">
                <a:solidFill>
                  <a:schemeClr val="tx1"/>
                </a:solidFill>
                <a:latin typeface="Bahnschrift Light" panose="020B0502040204020203" pitchFamily="34" charset="0"/>
              </a:rPr>
              <a:t>Okay</a:t>
            </a:r>
            <a:r>
              <a:rPr lang="fr-FR" sz="900" dirty="0">
                <a:solidFill>
                  <a:schemeClr val="tx1"/>
                </a:solidFill>
                <a:latin typeface="Bahnschrift Light" panose="020B0502040204020203" pitchFamily="34" charset="0"/>
              </a:rPr>
              <a:t>, Happy Zoo, Dr. Max and Valmont.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within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the</a:t>
            </a:r>
            <a:r>
              <a:rPr lang="cs-CZ" sz="900" dirty="0">
                <a:solidFill>
                  <a:schemeClr val="tx1"/>
                </a:solidFill>
                <a:latin typeface="Bahnschrift Light" panose="020B0502040204020203" pitchFamily="34" charset="0"/>
              </a:rPr>
              <a:t> park.</a:t>
            </a:r>
            <a:r>
              <a:rPr lang="cs-CZ" sz="1000" dirty="0">
                <a:solidFill>
                  <a:schemeClr val="tx1"/>
                </a:solidFill>
                <a:latin typeface="Bahnschrift Light" panose="020B0502040204020203" pitchFamily="34" charset="0"/>
              </a:rPr>
              <a:t> </a:t>
            </a:r>
            <a:endParaRPr lang="en-GB" sz="1000" dirty="0">
              <a:solidFill>
                <a:schemeClr val="tx1"/>
              </a:solidFill>
              <a:latin typeface="Bahnschrift Light" panose="020B0502040204020203" pitchFamily="34"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19</a:t>
            </a:r>
            <a:r>
              <a:rPr lang="en-US" sz="1200" dirty="0">
                <a:latin typeface="Bahnschrift SemiBold" panose="020B0502040204020203" pitchFamily="34" charset="0"/>
              </a:rPr>
              <a:t> | HAVLÍČKŮV BROD</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a:t>
            </a:r>
            <a:endParaRPr lang="cs-CZ" sz="900" baseline="300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Q2 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Havl</a:t>
            </a:r>
            <a:r>
              <a:rPr lang="cs-CZ" sz="900" dirty="0">
                <a:solidFill>
                  <a:schemeClr val="tx1"/>
                </a:solidFill>
                <a:latin typeface="Bahnschrift Light" panose="020B0502040204020203" pitchFamily="34" charset="0"/>
              </a:rPr>
              <a:t>. Brod, Strojírenská ul. (49°36'19.274"N, 15°36'5.645"E)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 velikost jednotek,                     za stávající prodejnou Albert, samostatný příjezd.</a:t>
            </a:r>
            <a:endParaRPr lang="en-GB" sz="900" dirty="0">
              <a:solidFill>
                <a:schemeClr val="tx1"/>
              </a:solidFill>
              <a:latin typeface="Bahnschrift Light" panose="020B0502040204020203" pitchFamily="34" charset="0"/>
            </a:endParaRP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4113" y="5302432"/>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flexible</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Q2 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Havl</a:t>
            </a:r>
            <a:r>
              <a:rPr lang="cs-CZ" sz="900" dirty="0">
                <a:solidFill>
                  <a:schemeClr val="tx1"/>
                </a:solidFill>
                <a:latin typeface="Bahnschrift Light" panose="020B0502040204020203" pitchFamily="34" charset="0"/>
              </a:rPr>
              <a:t>. Brod, Strojírenská Str.</a:t>
            </a:r>
            <a:r>
              <a:rPr lang="en-GB" sz="900" dirty="0">
                <a:solidFill>
                  <a:schemeClr val="tx1"/>
                </a:solidFill>
                <a:latin typeface="Bahnschrift Light" panose="020B0502040204020203" pitchFamily="34" charset="0"/>
              </a:rPr>
              <a:t> (49°36'19.274"N, 15°36'5.645"E</a:t>
            </a:r>
            <a:r>
              <a:rPr lang="cs-CZ" sz="900" dirty="0">
                <a:solidFill>
                  <a:schemeClr val="tx1"/>
                </a:solidFill>
                <a:latin typeface="Bahnschrift Light" panose="020B0502040204020203" pitchFamily="34" charset="0"/>
              </a:rPr>
              <a:t>)</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flexible</a:t>
            </a:r>
            <a:r>
              <a:rPr lang="cs-CZ" sz="900" dirty="0">
                <a:solidFill>
                  <a:schemeClr val="tx1"/>
                </a:solidFill>
                <a:latin typeface="Bahnschrift Light" panose="020B0502040204020203" pitchFamily="34" charset="0"/>
              </a:rPr>
              <a:t> unit </a:t>
            </a:r>
            <a:r>
              <a:rPr lang="cs-CZ" sz="900" dirty="0" err="1">
                <a:solidFill>
                  <a:schemeClr val="tx1"/>
                </a:solidFill>
                <a:latin typeface="Bahnschrift Light" panose="020B0502040204020203" pitchFamily="34" charset="0"/>
              </a:rPr>
              <a:t>size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behind</a:t>
            </a:r>
            <a:r>
              <a:rPr lang="cs-CZ" sz="900" dirty="0">
                <a:solidFill>
                  <a:schemeClr val="tx1"/>
                </a:solidFill>
                <a:latin typeface="Bahnschrift Light" panose="020B0502040204020203" pitchFamily="34" charset="0"/>
              </a:rPr>
              <a:t> Albert </a:t>
            </a:r>
            <a:r>
              <a:rPr lang="cs-CZ" sz="900" dirty="0" err="1">
                <a:solidFill>
                  <a:schemeClr val="tx1"/>
                </a:solidFill>
                <a:latin typeface="Bahnschrift Light" panose="020B0502040204020203" pitchFamily="34" charset="0"/>
              </a:rPr>
              <a:t>store</a:t>
            </a:r>
            <a:r>
              <a:rPr lang="cs-CZ" sz="900" dirty="0">
                <a:solidFill>
                  <a:schemeClr val="tx1"/>
                </a:solidFill>
                <a:latin typeface="Bahnschrift Light" panose="020B0502040204020203" pitchFamily="34" charset="0"/>
              </a:rPr>
              <a:t>, independent </a:t>
            </a:r>
            <a:r>
              <a:rPr lang="cs-CZ" sz="900" dirty="0" err="1">
                <a:solidFill>
                  <a:schemeClr val="tx1"/>
                </a:solidFill>
                <a:latin typeface="Bahnschrift Light" panose="020B0502040204020203" pitchFamily="34" charset="0"/>
              </a:rPr>
              <a:t>entrance</a:t>
            </a:r>
            <a:r>
              <a:rPr lang="cs-CZ" sz="900" dirty="0">
                <a:solidFill>
                  <a:schemeClr val="tx1"/>
                </a:solidFill>
                <a:latin typeface="Bahnschrift Light" panose="020B0502040204020203" pitchFamily="34" charset="0"/>
              </a:rPr>
              <a:t>.</a:t>
            </a:r>
          </a:p>
          <a:p>
            <a:pPr algn="just">
              <a:lnSpc>
                <a:spcPts val="1200"/>
              </a:lnSpc>
              <a:spcAft>
                <a:spcPts val="0"/>
              </a:spcAft>
              <a:defRPr/>
            </a:pPr>
            <a:endParaRPr lang="cs-CZ" sz="1000" dirty="0">
              <a:solidFill>
                <a:schemeClr val="tx1"/>
              </a:solidFill>
              <a:latin typeface="Bahnschrift Light" panose="020B0502040204020203" pitchFamily="34" charset="0"/>
            </a:endParaRP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cs-CZ" sz="1200" dirty="0">
                <a:latin typeface="Bahnschrift SemiBold" panose="020B0502040204020203" pitchFamily="34" charset="0"/>
              </a:rPr>
              <a:t>18</a:t>
            </a:r>
            <a:r>
              <a:rPr lang="en-US" sz="1200" dirty="0">
                <a:latin typeface="Bahnschrift SemiBold" panose="020B0502040204020203" pitchFamily="34" charset="0"/>
              </a:rPr>
              <a:t> | ČESTLICE - BUSINESS PARK ČESTLICE</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flexibilní</a:t>
            </a:r>
            <a:endParaRPr lang="cs-CZ" sz="900" baseline="300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2022/2023</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Čestlice, Komerční park         (50°0'9.052"N, 14°35'1.002"E)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ideální místo pro </a:t>
            </a:r>
            <a:r>
              <a:rPr lang="cs-CZ" sz="900" dirty="0" err="1">
                <a:solidFill>
                  <a:schemeClr val="tx1"/>
                </a:solidFill>
                <a:latin typeface="Bahnschrift Light" panose="020B0502040204020203" pitchFamily="34" charset="0"/>
              </a:rPr>
              <a:t>showroomy</a:t>
            </a:r>
            <a:r>
              <a:rPr lang="cs-CZ" sz="900" dirty="0">
                <a:solidFill>
                  <a:schemeClr val="tx1"/>
                </a:solidFill>
                <a:latin typeface="Bahnschrift Light" panose="020B0502040204020203" pitchFamily="34" charset="0"/>
              </a:rPr>
              <a:t>, obchody, sídlo společnosti nebo servisní centrum, velikost pozemku cca 50 tis. m</a:t>
            </a:r>
            <a:r>
              <a:rPr lang="cs-CZ" sz="900" baseline="30000" dirty="0">
                <a:solidFill>
                  <a:schemeClr val="tx1"/>
                </a:solidFill>
                <a:latin typeface="Bahnschrift Light" panose="020B0502040204020203" pitchFamily="34" charset="0"/>
              </a:rPr>
              <a:t>2</a:t>
            </a:r>
            <a:r>
              <a:rPr lang="cs-CZ" sz="900" dirty="0">
                <a:solidFill>
                  <a:schemeClr val="tx1"/>
                </a:solidFill>
                <a:latin typeface="Bahnschrift Light" panose="020B0502040204020203" pitchFamily="34" charset="0"/>
              </a:rPr>
              <a:t>.</a:t>
            </a: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4113" y="350441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a:t>
            </a:r>
            <a:r>
              <a:rPr lang="en-US" sz="900" b="1" dirty="0" err="1">
                <a:solidFill>
                  <a:schemeClr val="tx1"/>
                </a:solidFill>
                <a:latin typeface="Bahnschrift" panose="020B0502040204020203" pitchFamily="34" charset="0"/>
              </a:rPr>
              <a:t>uni</a:t>
            </a:r>
            <a:r>
              <a:rPr lang="cs-CZ" sz="900" b="1" dirty="0">
                <a:solidFill>
                  <a:schemeClr val="tx1"/>
                </a:solidFill>
                <a:latin typeface="Bahnschrift" panose="020B0502040204020203" pitchFamily="34" charset="0"/>
              </a:rPr>
              <a:t>t</a:t>
            </a:r>
            <a:r>
              <a:rPr lang="en-US"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flexible</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2022/2023</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Čestlice, Komerční park          (50°0'9.052"N, 14°35'1.002"E)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ideal</a:t>
            </a:r>
            <a:r>
              <a:rPr lang="cs-CZ" sz="900" dirty="0">
                <a:solidFill>
                  <a:schemeClr val="tx1"/>
                </a:solidFill>
                <a:latin typeface="Bahnschrift Light" panose="020B0502040204020203" pitchFamily="34" charset="0"/>
              </a:rPr>
              <a:t> place </a:t>
            </a:r>
            <a:r>
              <a:rPr lang="cs-CZ" sz="900" dirty="0" err="1">
                <a:solidFill>
                  <a:schemeClr val="tx1"/>
                </a:solidFill>
                <a:latin typeface="Bahnschrift Light" panose="020B0502040204020203" pitchFamily="34" charset="0"/>
              </a:rPr>
              <a:t>for</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showroom</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store</a:t>
            </a:r>
            <a:r>
              <a:rPr lang="cs-CZ" sz="900" dirty="0">
                <a:solidFill>
                  <a:schemeClr val="tx1"/>
                </a:solidFill>
                <a:latin typeface="Bahnschrift Light" panose="020B0502040204020203" pitchFamily="34" charset="0"/>
              </a:rPr>
              <a:t>, HQ </a:t>
            </a:r>
            <a:r>
              <a:rPr lang="cs-CZ" sz="900" dirty="0" err="1">
                <a:solidFill>
                  <a:schemeClr val="tx1"/>
                </a:solidFill>
                <a:latin typeface="Bahnschrift Light" panose="020B0502040204020203" pitchFamily="34" charset="0"/>
              </a:rPr>
              <a:t>or</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service</a:t>
            </a:r>
            <a:r>
              <a:rPr lang="cs-CZ" sz="900" dirty="0">
                <a:solidFill>
                  <a:schemeClr val="tx1"/>
                </a:solidFill>
                <a:latin typeface="Bahnschrift Light" panose="020B0502040204020203" pitchFamily="34" charset="0"/>
              </a:rPr>
              <a:t> centre, </a:t>
            </a:r>
            <a:r>
              <a:rPr lang="cs-CZ" sz="900" dirty="0" err="1">
                <a:solidFill>
                  <a:schemeClr val="tx1"/>
                </a:solidFill>
                <a:latin typeface="Bahnschrift Light" panose="020B0502040204020203" pitchFamily="34" charset="0"/>
              </a:rPr>
              <a:t>land</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size</a:t>
            </a:r>
            <a:r>
              <a:rPr lang="cs-CZ" sz="900" dirty="0">
                <a:solidFill>
                  <a:schemeClr val="tx1"/>
                </a:solidFill>
                <a:latin typeface="Bahnschrift Light" panose="020B0502040204020203" pitchFamily="34" charset="0"/>
              </a:rPr>
              <a:t>  c. 50 k </a:t>
            </a:r>
            <a:r>
              <a:rPr lang="cs-CZ" sz="900" dirty="0" err="1">
                <a:solidFill>
                  <a:schemeClr val="tx1"/>
                </a:solidFill>
                <a:latin typeface="Bahnschrift Light" panose="020B0502040204020203" pitchFamily="34" charset="0"/>
              </a:rPr>
              <a:t>sq</a:t>
            </a:r>
            <a:r>
              <a:rPr lang="cs-CZ" sz="900" dirty="0">
                <a:solidFill>
                  <a:schemeClr val="tx1"/>
                </a:solidFill>
                <a:latin typeface="Bahnschrift Light" panose="020B0502040204020203" pitchFamily="34" charset="0"/>
              </a:rPr>
              <a:t> m.</a:t>
            </a:r>
          </a:p>
        </p:txBody>
      </p:sp>
      <p:pic>
        <p:nvPicPr>
          <p:cNvPr id="37" name="Picture 36">
            <a:extLst>
              <a:ext uri="{FF2B5EF4-FFF2-40B4-BE49-F238E27FC236}">
                <a16:creationId xmlns:a16="http://schemas.microsoft.com/office/drawing/2014/main" id="{14D7E922-941F-4081-BBC8-2D3E4619F49B}"/>
              </a:ext>
            </a:extLst>
          </p:cNvPr>
          <p:cNvPicPr>
            <a:picLocks/>
          </p:cNvPicPr>
          <p:nvPr/>
        </p:nvPicPr>
        <p:blipFill rotWithShape="1">
          <a:blip r:embed="rId7">
            <a:extLst>
              <a:ext uri="{28A0092B-C50C-407E-A947-70E740481C1C}">
                <a14:useLocalDpi xmlns:a14="http://schemas.microsoft.com/office/drawing/2010/main"/>
              </a:ext>
            </a:extLst>
          </a:blip>
          <a:srcRect/>
          <a:stretch/>
        </p:blipFill>
        <p:spPr>
          <a:xfrm>
            <a:off x="132957" y="1452859"/>
            <a:ext cx="2098800" cy="1610397"/>
          </a:xfrm>
          <a:prstGeom prst="roundRect">
            <a:avLst/>
          </a:prstGeom>
          <a:effectLst>
            <a:outerShdw blurRad="50800" dist="38100" dir="2700000" algn="tl" rotWithShape="0">
              <a:prstClr val="black">
                <a:alpha val="40000"/>
              </a:prstClr>
            </a:outerShdw>
          </a:effectLst>
        </p:spPr>
      </p:pic>
      <p:sp>
        <p:nvSpPr>
          <p:cNvPr id="39" name="Rectangle: Rounded Corners 38">
            <a:extLst>
              <a:ext uri="{FF2B5EF4-FFF2-40B4-BE49-F238E27FC236}">
                <a16:creationId xmlns:a16="http://schemas.microsoft.com/office/drawing/2014/main" id="{26B9A571-A528-42BD-A548-CC00E2AEE24A}"/>
              </a:ext>
            </a:extLst>
          </p:cNvPr>
          <p:cNvSpPr/>
          <p:nvPr/>
        </p:nvSpPr>
        <p:spPr>
          <a:xfrm>
            <a:off x="669909" y="2819753"/>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0" name="Graphic 39" descr="Map with pin">
            <a:extLst>
              <a:ext uri="{FF2B5EF4-FFF2-40B4-BE49-F238E27FC236}">
                <a16:creationId xmlns:a16="http://schemas.microsoft.com/office/drawing/2014/main" id="{F0A43874-C807-4407-8601-D847099C6E69}"/>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4765" y="2802905"/>
            <a:ext cx="216710" cy="216710"/>
          </a:xfrm>
          <a:prstGeom prst="rect">
            <a:avLst/>
          </a:prstGeom>
        </p:spPr>
      </p:pic>
      <p:pic>
        <p:nvPicPr>
          <p:cNvPr id="41" name="Picture 40">
            <a:extLst>
              <a:ext uri="{FF2B5EF4-FFF2-40B4-BE49-F238E27FC236}">
                <a16:creationId xmlns:a16="http://schemas.microsoft.com/office/drawing/2014/main" id="{471B19B3-DE01-4520-94F6-6AD4789E129E}"/>
              </a:ext>
            </a:extLst>
          </p:cNvPr>
          <p:cNvPicPr>
            <a:picLocks/>
          </p:cNvPicPr>
          <p:nvPr/>
        </p:nvPicPr>
        <p:blipFill>
          <a:blip r:embed="rId11">
            <a:extLst>
              <a:ext uri="{28A0092B-C50C-407E-A947-70E740481C1C}">
                <a14:useLocalDpi xmlns:a14="http://schemas.microsoft.com/office/drawing/2010/main"/>
              </a:ext>
            </a:extLst>
          </a:blip>
          <a:srcRect/>
          <a:stretch/>
        </p:blipFill>
        <p:spPr>
          <a:xfrm>
            <a:off x="132957" y="3238193"/>
            <a:ext cx="2061029" cy="1537682"/>
          </a:xfrm>
          <a:prstGeom prst="roundRect">
            <a:avLst/>
          </a:prstGeom>
          <a:effectLst>
            <a:outerShdw blurRad="50800" dist="38100" dir="2700000" algn="tl" rotWithShape="0">
              <a:prstClr val="black">
                <a:alpha val="40000"/>
              </a:prstClr>
            </a:outerShdw>
          </a:effectLst>
        </p:spPr>
      </p:pic>
      <p:sp>
        <p:nvSpPr>
          <p:cNvPr id="42" name="Rectangle: Rounded Corners 41">
            <a:extLst>
              <a:ext uri="{FF2B5EF4-FFF2-40B4-BE49-F238E27FC236}">
                <a16:creationId xmlns:a16="http://schemas.microsoft.com/office/drawing/2014/main" id="{EFEF8BB5-8429-49D4-A1A6-708EF097CF2B}"/>
              </a:ext>
            </a:extLst>
          </p:cNvPr>
          <p:cNvSpPr/>
          <p:nvPr/>
        </p:nvSpPr>
        <p:spPr>
          <a:xfrm>
            <a:off x="655878" y="4540840"/>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3" name="Graphic 42" descr="Map with pin">
            <a:extLst>
              <a:ext uri="{FF2B5EF4-FFF2-40B4-BE49-F238E27FC236}">
                <a16:creationId xmlns:a16="http://schemas.microsoft.com/office/drawing/2014/main" id="{F2D438A2-883B-41E7-8804-3A40E877A8D0}"/>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3114" y="4518292"/>
            <a:ext cx="216710" cy="216710"/>
          </a:xfrm>
          <a:prstGeom prst="rect">
            <a:avLst/>
          </a:prstGeom>
        </p:spPr>
      </p:pic>
      <p:pic>
        <p:nvPicPr>
          <p:cNvPr id="45" name="Picture 44">
            <a:extLst>
              <a:ext uri="{FF2B5EF4-FFF2-40B4-BE49-F238E27FC236}">
                <a16:creationId xmlns:a16="http://schemas.microsoft.com/office/drawing/2014/main" id="{EA35FA78-0E18-45FD-84CB-F7508E6FC7B0}"/>
              </a:ext>
            </a:extLst>
          </p:cNvPr>
          <p:cNvPicPr>
            <a:picLocks/>
          </p:cNvPicPr>
          <p:nvPr/>
        </p:nvPicPr>
        <p:blipFill rotWithShape="1">
          <a:blip r:embed="rId13">
            <a:extLst>
              <a:ext uri="{28A0092B-C50C-407E-A947-70E740481C1C}">
                <a14:useLocalDpi xmlns:a14="http://schemas.microsoft.com/office/drawing/2010/main"/>
              </a:ext>
            </a:extLst>
          </a:blip>
          <a:srcRect/>
          <a:stretch/>
        </p:blipFill>
        <p:spPr>
          <a:xfrm>
            <a:off x="72440" y="5069509"/>
            <a:ext cx="2098800" cy="1562400"/>
          </a:xfrm>
          <a:prstGeom prst="roundRect">
            <a:avLst/>
          </a:prstGeom>
          <a:effectLst>
            <a:outerShdw blurRad="50800" dist="38100" dir="2700000" algn="tl" rotWithShape="0">
              <a:prstClr val="black">
                <a:alpha val="40000"/>
              </a:prstClr>
            </a:outerShdw>
          </a:effectLst>
        </p:spPr>
      </p:pic>
      <p:grpSp>
        <p:nvGrpSpPr>
          <p:cNvPr id="46" name="Group 45">
            <a:extLst>
              <a:ext uri="{FF2B5EF4-FFF2-40B4-BE49-F238E27FC236}">
                <a16:creationId xmlns:a16="http://schemas.microsoft.com/office/drawing/2014/main" id="{6CDE6281-FAC8-48B2-B95A-C9C430F08365}"/>
              </a:ext>
            </a:extLst>
          </p:cNvPr>
          <p:cNvGrpSpPr/>
          <p:nvPr/>
        </p:nvGrpSpPr>
        <p:grpSpPr>
          <a:xfrm>
            <a:off x="567370" y="6394678"/>
            <a:ext cx="1076400" cy="216710"/>
            <a:chOff x="654500" y="6558622"/>
            <a:chExt cx="1076400" cy="216710"/>
          </a:xfrm>
        </p:grpSpPr>
        <p:sp>
          <p:nvSpPr>
            <p:cNvPr id="47" name="Rectangle: Rounded Corners 46">
              <a:extLst>
                <a:ext uri="{FF2B5EF4-FFF2-40B4-BE49-F238E27FC236}">
                  <a16:creationId xmlns:a16="http://schemas.microsoft.com/office/drawing/2014/main" id="{C76FA60C-A485-4689-AD06-40C94BB6BA18}"/>
                </a:ext>
              </a:extLst>
            </p:cNvPr>
            <p:cNvSpPr/>
            <p:nvPr/>
          </p:nvSpPr>
          <p:spPr>
            <a:xfrm>
              <a:off x="654500" y="6571101"/>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4">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8" name="Graphic 47" descr="Map with pin">
              <a:extLst>
                <a:ext uri="{FF2B5EF4-FFF2-40B4-BE49-F238E27FC236}">
                  <a16:creationId xmlns:a16="http://schemas.microsoft.com/office/drawing/2014/main" id="{20FF05B5-DEC9-40C4-9DFF-F11F05F8CCCE}"/>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3012" y="6558622"/>
              <a:ext cx="221109" cy="216710"/>
            </a:xfrm>
            <a:prstGeom prst="rect">
              <a:avLst/>
            </a:prstGeom>
          </p:spPr>
        </p:pic>
      </p:grpSp>
      <p:pic>
        <p:nvPicPr>
          <p:cNvPr id="49" name="Picture 48">
            <a:extLst>
              <a:ext uri="{FF2B5EF4-FFF2-40B4-BE49-F238E27FC236}">
                <a16:creationId xmlns:a16="http://schemas.microsoft.com/office/drawing/2014/main" id="{BB9F2FB3-1DEA-4177-B2D0-FD24647247A0}"/>
              </a:ext>
            </a:extLst>
          </p:cNvPr>
          <p:cNvPicPr>
            <a:picLocks/>
          </p:cNvPicPr>
          <p:nvPr/>
        </p:nvPicPr>
        <p:blipFill rotWithShape="1">
          <a:blip r:embed="rId15">
            <a:extLst>
              <a:ext uri="{28A0092B-C50C-407E-A947-70E740481C1C}">
                <a14:useLocalDpi xmlns:a14="http://schemas.microsoft.com/office/drawing/2010/main"/>
              </a:ext>
            </a:extLst>
          </a:blip>
          <a:srcRect/>
          <a:stretch/>
        </p:blipFill>
        <p:spPr>
          <a:xfrm>
            <a:off x="110355" y="6848448"/>
            <a:ext cx="2060885" cy="1517408"/>
          </a:xfrm>
          <a:prstGeom prst="roundRect">
            <a:avLst/>
          </a:prstGeom>
          <a:effectLst>
            <a:outerShdw blurRad="50800" dist="38100" dir="2700000" algn="tl" rotWithShape="0">
              <a:prstClr val="black">
                <a:alpha val="40000"/>
              </a:prstClr>
            </a:outerShdw>
          </a:effectLst>
        </p:spPr>
      </p:pic>
      <p:grpSp>
        <p:nvGrpSpPr>
          <p:cNvPr id="50" name="Group 49">
            <a:extLst>
              <a:ext uri="{FF2B5EF4-FFF2-40B4-BE49-F238E27FC236}">
                <a16:creationId xmlns:a16="http://schemas.microsoft.com/office/drawing/2014/main" id="{AEF4EA7E-5C63-47F2-AE22-324E5944E79A}"/>
              </a:ext>
            </a:extLst>
          </p:cNvPr>
          <p:cNvGrpSpPr/>
          <p:nvPr/>
        </p:nvGrpSpPr>
        <p:grpSpPr>
          <a:xfrm>
            <a:off x="623886" y="8158622"/>
            <a:ext cx="1054986" cy="216710"/>
            <a:chOff x="612076" y="6577197"/>
            <a:chExt cx="1054986" cy="216710"/>
          </a:xfrm>
        </p:grpSpPr>
        <p:sp>
          <p:nvSpPr>
            <p:cNvPr id="51" name="Rectangle: Rounded Corners 50">
              <a:extLst>
                <a:ext uri="{FF2B5EF4-FFF2-40B4-BE49-F238E27FC236}">
                  <a16:creationId xmlns:a16="http://schemas.microsoft.com/office/drawing/2014/main" id="{B11EEBC6-23B4-475B-9F64-935B9A74F713}"/>
                </a:ext>
              </a:extLst>
            </p:cNvPr>
            <p:cNvSpPr/>
            <p:nvPr/>
          </p:nvSpPr>
          <p:spPr>
            <a:xfrm>
              <a:off x="612076" y="6586092"/>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6">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4" name="Graphic 53" descr="Map with pin">
              <a:extLst>
                <a:ext uri="{FF2B5EF4-FFF2-40B4-BE49-F238E27FC236}">
                  <a16:creationId xmlns:a16="http://schemas.microsoft.com/office/drawing/2014/main" id="{A7EA06CB-644D-4F7F-B126-54A0ACB03E8A}"/>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2962" y="6577197"/>
              <a:ext cx="216710" cy="216710"/>
            </a:xfrm>
            <a:prstGeom prst="rect">
              <a:avLst/>
            </a:prstGeom>
          </p:spPr>
        </p:pic>
      </p:grpSp>
    </p:spTree>
    <p:extLst>
      <p:ext uri="{BB962C8B-B14F-4D97-AF65-F5344CB8AC3E}">
        <p14:creationId xmlns:p14="http://schemas.microsoft.com/office/powerpoint/2010/main" val="170552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23ED42-114C-4F3D-835C-4D7ACE974B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803"/>
            <a:ext cx="6858000" cy="816864"/>
          </a:xfrm>
          <a:prstGeom prst="rect">
            <a:avLst/>
          </a:prstGeom>
        </p:spPr>
      </p:pic>
      <p:pic>
        <p:nvPicPr>
          <p:cNvPr id="8" name="Picture 363" descr="E:\CW REBRAND\Assets\CW Logo Suite\Cushman &amp; Wakefield\CW_Logo_White.emf">
            <a:extLst>
              <a:ext uri="{FF2B5EF4-FFF2-40B4-BE49-F238E27FC236}">
                <a16:creationId xmlns:a16="http://schemas.microsoft.com/office/drawing/2014/main" id="{6E80E560-B6DB-4A00-8902-CA904220A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1960" y="533005"/>
            <a:ext cx="1859797" cy="3898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0F4AD869-C84E-4421-BC9B-60EC9B431486}"/>
              </a:ext>
            </a:extLst>
          </p:cNvPr>
          <p:cNvSpPr txBox="1"/>
          <p:nvPr/>
        </p:nvSpPr>
        <p:spPr>
          <a:xfrm>
            <a:off x="-8967" y="-22003"/>
            <a:ext cx="6866967" cy="1409700"/>
          </a:xfrm>
          <a:prstGeom prst="rect">
            <a:avLst/>
          </a:prstGeom>
          <a:solidFill>
            <a:srgbClr val="9BD3DD">
              <a:lumMod val="75000"/>
            </a:srgb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9BD3DD"/>
              </a:solidFill>
              <a:effectLst/>
              <a:uLnTx/>
              <a:uFillTx/>
              <a:latin typeface="Arial"/>
            </a:endParaRPr>
          </a:p>
        </p:txBody>
      </p:sp>
      <p:pic>
        <p:nvPicPr>
          <p:cNvPr id="10" name="Picture 363" descr="E:\CW REBRAND\Assets\CW Logo Suite\Cushman &amp; Wakefield\CW_Logo_White.emf">
            <a:extLst>
              <a:ext uri="{FF2B5EF4-FFF2-40B4-BE49-F238E27FC236}">
                <a16:creationId xmlns:a16="http://schemas.microsoft.com/office/drawing/2014/main" id="{54460C7B-DB39-4A8B-8AF4-1B55726EC1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684" y="450180"/>
            <a:ext cx="1859797" cy="3898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C4F00C-4438-4D1D-88A9-185A12CE02C2}"/>
              </a:ext>
            </a:extLst>
          </p:cNvPr>
          <p:cNvSpPr txBox="1"/>
          <p:nvPr/>
        </p:nvSpPr>
        <p:spPr>
          <a:xfrm>
            <a:off x="550048" y="450180"/>
            <a:ext cx="4755877" cy="646331"/>
          </a:xfrm>
          <a:prstGeom prst="rect">
            <a:avLst/>
          </a:prstGeom>
          <a:noFill/>
        </p:spPr>
        <p:txBody>
          <a:bodyPr wrap="square" rtlCol="0">
            <a:spAutoFit/>
          </a:bodyPr>
          <a:lstStyle/>
          <a:p>
            <a:r>
              <a:rPr lang="cs-CZ" dirty="0">
                <a:solidFill>
                  <a:schemeClr val="bg1"/>
                </a:solidFill>
                <a:latin typeface="Bahnschrift SemiBold" panose="020B0502040204020203" pitchFamily="34" charset="0"/>
              </a:rPr>
              <a:t>OBCHODNÍ JEDNOTKY K PRONÁJMU</a:t>
            </a:r>
          </a:p>
          <a:p>
            <a:r>
              <a:rPr lang="cs-CZ" dirty="0">
                <a:solidFill>
                  <a:schemeClr val="bg1"/>
                </a:solidFill>
                <a:latin typeface="Bahnschrift SemiBold" panose="020B0502040204020203" pitchFamily="34" charset="0"/>
              </a:rPr>
              <a:t>RETAIL PARK UNITS FOR LEASE</a:t>
            </a:r>
          </a:p>
        </p:txBody>
      </p:sp>
      <p:sp>
        <p:nvSpPr>
          <p:cNvPr id="283" name="Freeform: Shape 282">
            <a:extLst>
              <a:ext uri="{FF2B5EF4-FFF2-40B4-BE49-F238E27FC236}">
                <a16:creationId xmlns:a16="http://schemas.microsoft.com/office/drawing/2014/main" id="{7CB2BF2E-66CF-478A-88AC-A17A49172632}"/>
              </a:ext>
            </a:extLst>
          </p:cNvPr>
          <p:cNvSpPr/>
          <p:nvPr/>
        </p:nvSpPr>
        <p:spPr>
          <a:xfrm>
            <a:off x="197605" y="0"/>
            <a:ext cx="504292" cy="682847"/>
          </a:xfrm>
          <a:custGeom>
            <a:avLst/>
            <a:gdLst>
              <a:gd name="connsiteX0" fmla="*/ 357802 w 504292"/>
              <a:gd name="connsiteY0" fmla="*/ 0 h 682847"/>
              <a:gd name="connsiteX1" fmla="*/ 504292 w 504292"/>
              <a:gd name="connsiteY1" fmla="*/ 0 h 682847"/>
              <a:gd name="connsiteX2" fmla="*/ 143970 w 504292"/>
              <a:gd name="connsiteY2" fmla="*/ 682847 h 682847"/>
              <a:gd name="connsiteX3" fmla="*/ 0 w 504292"/>
              <a:gd name="connsiteY3" fmla="*/ 682847 h 682847"/>
            </a:gdLst>
            <a:ahLst/>
            <a:cxnLst>
              <a:cxn ang="0">
                <a:pos x="connsiteX0" y="connsiteY0"/>
              </a:cxn>
              <a:cxn ang="0">
                <a:pos x="connsiteX1" y="connsiteY1"/>
              </a:cxn>
              <a:cxn ang="0">
                <a:pos x="connsiteX2" y="connsiteY2"/>
              </a:cxn>
              <a:cxn ang="0">
                <a:pos x="connsiteX3" y="connsiteY3"/>
              </a:cxn>
            </a:cxnLst>
            <a:rect l="l" t="t" r="r" b="b"/>
            <a:pathLst>
              <a:path w="504292" h="682847">
                <a:moveTo>
                  <a:pt x="357802" y="0"/>
                </a:moveTo>
                <a:lnTo>
                  <a:pt x="504292" y="0"/>
                </a:lnTo>
                <a:lnTo>
                  <a:pt x="143970" y="682847"/>
                </a:lnTo>
                <a:lnTo>
                  <a:pt x="0" y="682847"/>
                </a:lnTo>
                <a:close/>
              </a:path>
            </a:pathLst>
          </a:custGeom>
          <a:gradFill>
            <a:gsLst>
              <a:gs pos="100000">
                <a:srgbClr val="0093B2">
                  <a:lumMod val="5000"/>
                  <a:lumOff val="95000"/>
                  <a:alpha val="0"/>
                </a:srgbClr>
              </a:gs>
              <a:gs pos="38000">
                <a:schemeClr val="bg1"/>
              </a:gs>
            </a:gsLst>
            <a:lin ang="5400000" scaled="1"/>
          </a:gradFill>
          <a:ln w="25400" cap="flat" cmpd="sng" algn="ctr">
            <a:noFill/>
            <a:prstDash val="solid"/>
          </a:ln>
          <a:effectLst/>
        </p:spPr>
        <p:txBody>
          <a:bodyPr wrap="square" lIns="54000" tIns="54000" rIns="54000" bIns="54000" rtlCol="0" anchor="ctr" anchorCtr="1">
            <a:noAutofit/>
          </a:bodyPr>
          <a:lstStyle/>
          <a:p>
            <a:pPr marL="0" marR="0" lvl="0" indent="0" algn="ctr" defTabSz="950132"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3" name="Zástupný symbol pro obsah 16">
            <a:extLst>
              <a:ext uri="{FF2B5EF4-FFF2-40B4-BE49-F238E27FC236}">
                <a16:creationId xmlns:a16="http://schemas.microsoft.com/office/drawing/2014/main" id="{29038293-D5CD-4C35-ABCE-EC939260F977}"/>
              </a:ext>
            </a:extLst>
          </p:cNvPr>
          <p:cNvSpPr txBox="1">
            <a:spLocks/>
          </p:cNvSpPr>
          <p:nvPr/>
        </p:nvSpPr>
        <p:spPr>
          <a:xfrm>
            <a:off x="171000" y="8731193"/>
            <a:ext cx="6516000" cy="531888"/>
          </a:xfrm>
          <a:prstGeom prst="rect">
            <a:avLst/>
          </a:prstGeom>
        </p:spPr>
        <p:txBody>
          <a:bodyPr vert="horz" lIns="99569" tIns="49785" rIns="99569" bIns="49785" rtlCol="0">
            <a:normAutofit/>
          </a:bodyPr>
          <a:lstStyle/>
          <a:p>
            <a:pPr algn="ctr">
              <a:defRPr/>
            </a:pPr>
            <a:r>
              <a:rPr lang="cs-CZ" sz="700" dirty="0">
                <a:solidFill>
                  <a:srgbClr val="A7A8AA">
                    <a:lumMod val="75000"/>
                  </a:srgbClr>
                </a:solidFill>
                <a:latin typeface="Bahnschrift Light" panose="020B0502040204020203" pitchFamily="34" charset="0"/>
              </a:rPr>
              <a:t>* Energetická náročnost budovy. Tento dokument má čistě informativní charakter a není smluvně závazný. Změny a tiskové chyby vyhrazeny.  </a:t>
            </a:r>
          </a:p>
          <a:p>
            <a:pPr algn="ctr">
              <a:defRPr/>
            </a:pPr>
            <a:r>
              <a:rPr lang="cs-CZ" sz="700" dirty="0">
                <a:solidFill>
                  <a:srgbClr val="A7A8AA">
                    <a:lumMod val="75000"/>
                  </a:srgbClr>
                </a:solidFill>
                <a:latin typeface="Bahnschrift Light" panose="020B0502040204020203" pitchFamily="34" charset="0"/>
              </a:rPr>
              <a:t>Non </a:t>
            </a:r>
            <a:r>
              <a:rPr lang="cs-CZ" sz="700" dirty="0" err="1">
                <a:solidFill>
                  <a:srgbClr val="A7A8AA">
                    <a:lumMod val="75000"/>
                  </a:srgbClr>
                </a:solidFill>
                <a:latin typeface="Bahnschrift Light" panose="020B0502040204020203" pitchFamily="34" charset="0"/>
              </a:rPr>
              <a:t>contractual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document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All</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information</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mentioned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is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believed</a:t>
            </a:r>
            <a:r>
              <a:rPr lang="cs-CZ" sz="700" dirty="0">
                <a:solidFill>
                  <a:srgbClr val="A7A8AA">
                    <a:lumMod val="75000"/>
                  </a:srgbClr>
                </a:solidFill>
                <a:latin typeface="Bahnschrift Light" panose="020B0502040204020203" pitchFamily="34" charset="0"/>
              </a:rPr>
              <a:t> to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correct</a:t>
            </a:r>
            <a:r>
              <a:rPr lang="cs-CZ" sz="700" dirty="0">
                <a:solidFill>
                  <a:srgbClr val="A7A8AA">
                    <a:lumMod val="75000"/>
                  </a:srgbClr>
                </a:solidFill>
                <a:latin typeface="Bahnschrift Light" panose="020B0502040204020203" pitchFamily="34" charset="0"/>
              </a:rPr>
              <a:t> but </a:t>
            </a:r>
            <a:r>
              <a:rPr lang="cs-CZ" sz="700" dirty="0" err="1">
                <a:solidFill>
                  <a:srgbClr val="A7A8AA">
                    <a:lumMod val="75000"/>
                  </a:srgbClr>
                </a:solidFill>
                <a:latin typeface="Bahnschrift Light" panose="020B0502040204020203" pitchFamily="34" charset="0"/>
              </a:rPr>
              <a:t>cannot</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be</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guaranteed</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Changes</a:t>
            </a:r>
            <a:r>
              <a:rPr lang="cs-CZ" sz="700" dirty="0">
                <a:solidFill>
                  <a:srgbClr val="A7A8AA">
                    <a:lumMod val="75000"/>
                  </a:srgbClr>
                </a:solidFill>
                <a:latin typeface="Bahnschrift Light" panose="020B0502040204020203" pitchFamily="34" charset="0"/>
              </a:rPr>
              <a:t> </a:t>
            </a:r>
            <a:r>
              <a:rPr lang="cs-CZ" sz="700" dirty="0" err="1">
                <a:solidFill>
                  <a:srgbClr val="A7A8AA">
                    <a:lumMod val="75000"/>
                  </a:srgbClr>
                </a:solidFill>
                <a:latin typeface="Bahnschrift Light" panose="020B0502040204020203" pitchFamily="34" charset="0"/>
              </a:rPr>
              <a:t>reserved</a:t>
            </a:r>
            <a:r>
              <a:rPr lang="cs-CZ" sz="700" dirty="0">
                <a:solidFill>
                  <a:srgbClr val="A7A8AA">
                    <a:lumMod val="75000"/>
                  </a:srgbClr>
                </a:solidFill>
                <a:latin typeface="Bahnschrift Light" panose="020B0502040204020203" pitchFamily="34" charset="0"/>
              </a:rPr>
              <a:t>.</a:t>
            </a:r>
          </a:p>
        </p:txBody>
      </p:sp>
      <p:sp>
        <p:nvSpPr>
          <p:cNvPr id="262" name="Zástupný symbol pro text 5">
            <a:extLst>
              <a:ext uri="{FF2B5EF4-FFF2-40B4-BE49-F238E27FC236}">
                <a16:creationId xmlns:a16="http://schemas.microsoft.com/office/drawing/2014/main" id="{7C1275AC-27A6-44A7-BB8E-3FDA911967F9}"/>
              </a:ext>
            </a:extLst>
          </p:cNvPr>
          <p:cNvSpPr txBox="1">
            <a:spLocks/>
          </p:cNvSpPr>
          <p:nvPr/>
        </p:nvSpPr>
        <p:spPr>
          <a:xfrm>
            <a:off x="2176842" y="147052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lvl="0">
              <a:defRPr/>
            </a:pPr>
            <a:r>
              <a:rPr lang="cs-CZ" sz="1200" dirty="0">
                <a:latin typeface="Bahnschrift SemiBold" panose="020B0502040204020203" pitchFamily="34" charset="0"/>
              </a:rPr>
              <a:t>21</a:t>
            </a:r>
            <a:r>
              <a:rPr lang="en-US" sz="1200" dirty="0">
                <a:latin typeface="Bahnschrift SemiBold" panose="020B0502040204020203" pitchFamily="34" charset="0"/>
              </a:rPr>
              <a:t> | BRNO – RP KAŠTANOVÁ</a:t>
            </a:r>
          </a:p>
        </p:txBody>
      </p:sp>
      <p:sp>
        <p:nvSpPr>
          <p:cNvPr id="268" name="Content Placeholder 6">
            <a:extLst>
              <a:ext uri="{FF2B5EF4-FFF2-40B4-BE49-F238E27FC236}">
                <a16:creationId xmlns:a16="http://schemas.microsoft.com/office/drawing/2014/main" id="{F57F6DC4-E48E-4EC8-B1AE-C67BCE375612}"/>
              </a:ext>
            </a:extLst>
          </p:cNvPr>
          <p:cNvSpPr txBox="1">
            <a:spLocks/>
          </p:cNvSpPr>
          <p:nvPr/>
        </p:nvSpPr>
        <p:spPr>
          <a:xfrm>
            <a:off x="2188046" y="172252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360 m</a:t>
            </a:r>
            <a:r>
              <a:rPr lang="cs-CZ" sz="900" baseline="30000" dirty="0">
                <a:solidFill>
                  <a:schemeClr val="tx1"/>
                </a:solidFill>
                <a:latin typeface="Bahnschrift Light" panose="020B0502040204020203" pitchFamily="34" charset="0"/>
              </a:rPr>
              <a:t>2 </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Light" panose="020B0502040204020203" pitchFamily="34" charset="0"/>
              </a:rPr>
              <a:t>: Q2 / 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Brno, Kaštanová </a:t>
            </a:r>
            <a:r>
              <a:rPr lang="cs-CZ" sz="900" dirty="0" err="1">
                <a:solidFill>
                  <a:schemeClr val="tx1"/>
                </a:solidFill>
                <a:latin typeface="Bahnschrift Light" panose="020B0502040204020203" pitchFamily="34" charset="0"/>
              </a:rPr>
              <a:t>ul</a:t>
            </a:r>
            <a:r>
              <a:rPr lang="cs-CZ" sz="900" dirty="0">
                <a:solidFill>
                  <a:schemeClr val="tx1"/>
                </a:solidFill>
                <a:latin typeface="Bahnschrift Light" panose="020B0502040204020203" pitchFamily="34" charset="0"/>
              </a:rPr>
              <a:t>                   (49°09'32.4"N 16°38'31.1"E)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Supermarket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drogérie Teta, </a:t>
            </a:r>
            <a:r>
              <a:rPr lang="cs-CZ" sz="900" dirty="0" err="1">
                <a:solidFill>
                  <a:schemeClr val="tx1"/>
                </a:solidFill>
                <a:latin typeface="Bahnschrift Light" panose="020B0502040204020203" pitchFamily="34" charset="0"/>
              </a:rPr>
              <a:t>Pet</a:t>
            </a:r>
            <a:r>
              <a:rPr lang="cs-CZ" sz="900" dirty="0">
                <a:solidFill>
                  <a:schemeClr val="tx1"/>
                </a:solidFill>
                <a:latin typeface="Bahnschrift Light" panose="020B0502040204020203" pitchFamily="34" charset="0"/>
              </a:rPr>
              <a:t> Planet, </a:t>
            </a:r>
            <a:r>
              <a:rPr lang="cs-CZ" sz="900" dirty="0" err="1">
                <a:solidFill>
                  <a:schemeClr val="tx1"/>
                </a:solidFill>
                <a:latin typeface="Bahnschrift Light" panose="020B0502040204020203" pitchFamily="34" charset="0"/>
              </a:rPr>
              <a:t>Action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Pepco</a:t>
            </a:r>
            <a:r>
              <a:rPr lang="cs-CZ" sz="900" dirty="0">
                <a:solidFill>
                  <a:schemeClr val="tx1"/>
                </a:solidFill>
                <a:latin typeface="Bahnschrift Light" panose="020B0502040204020203" pitchFamily="34" charset="0"/>
              </a:rPr>
              <a:t>.</a:t>
            </a:r>
          </a:p>
        </p:txBody>
      </p:sp>
      <p:sp>
        <p:nvSpPr>
          <p:cNvPr id="274" name="Content Placeholder 51">
            <a:extLst>
              <a:ext uri="{FF2B5EF4-FFF2-40B4-BE49-F238E27FC236}">
                <a16:creationId xmlns:a16="http://schemas.microsoft.com/office/drawing/2014/main" id="{C813E85F-22D2-4920-BB0A-C6CEA33CFECB}"/>
              </a:ext>
            </a:extLst>
          </p:cNvPr>
          <p:cNvSpPr txBox="1">
            <a:spLocks/>
          </p:cNvSpPr>
          <p:nvPr/>
        </p:nvSpPr>
        <p:spPr>
          <a:xfrm>
            <a:off x="4536712" y="172149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a:t>
            </a:r>
            <a:r>
              <a:rPr lang="en-US" sz="900" b="1" dirty="0">
                <a:solidFill>
                  <a:schemeClr val="tx1"/>
                </a:solidFill>
                <a:latin typeface="Bahnschrift Light" panose="020B0502040204020203" pitchFamily="34" charset="0"/>
              </a:rPr>
              <a:t> </a:t>
            </a:r>
            <a:r>
              <a:rPr lang="en-US" sz="900" b="1" dirty="0">
                <a:solidFill>
                  <a:schemeClr val="tx1"/>
                </a:solidFill>
                <a:latin typeface="Bahnschrift" panose="020B0502040204020203" pitchFamily="34" charset="0"/>
              </a:rPr>
              <a:t>of</a:t>
            </a:r>
            <a:r>
              <a:rPr lang="en-US" sz="900" b="1" dirty="0">
                <a:solidFill>
                  <a:schemeClr val="tx1"/>
                </a:solidFill>
                <a:latin typeface="Bahnschrift Light" panose="020B0502040204020203" pitchFamily="34" charset="0"/>
              </a:rPr>
              <a:t> </a:t>
            </a:r>
            <a:r>
              <a:rPr lang="en-US" sz="900" b="1" dirty="0" err="1">
                <a:solidFill>
                  <a:schemeClr val="tx1"/>
                </a:solidFill>
                <a:latin typeface="Bahnschrift" panose="020B0502040204020203" pitchFamily="34" charset="0"/>
              </a:rPr>
              <a:t>uni</a:t>
            </a:r>
            <a:r>
              <a:rPr lang="cs-CZ" sz="900" b="1" dirty="0">
                <a:solidFill>
                  <a:schemeClr val="tx1"/>
                </a:solidFill>
                <a:latin typeface="Bahnschrift Light" panose="020B0502040204020203" pitchFamily="34" charset="0"/>
              </a:rPr>
              <a:t>t</a:t>
            </a:r>
            <a:r>
              <a:rPr lang="en-US"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360 </a:t>
            </a:r>
            <a:r>
              <a:rPr lang="cs-CZ" sz="900" dirty="0" err="1">
                <a:solidFill>
                  <a:schemeClr val="tx1"/>
                </a:solidFill>
                <a:latin typeface="Bahnschrift Light" panose="020B0502040204020203" pitchFamily="34" charset="0"/>
              </a:rPr>
              <a:t>sqm</a:t>
            </a:r>
            <a:r>
              <a:rPr lang="cs-CZ" sz="900" baseline="30000" dirty="0">
                <a:solidFill>
                  <a:schemeClr val="tx1"/>
                </a:solidFill>
                <a:latin typeface="Bahnschrift Light" panose="020B0502040204020203" pitchFamily="34" charset="0"/>
              </a:rPr>
              <a:t> </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Q2 / 2022</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Brno, Kaštanová st.                    (49°09'32.4"N 16°38'31.1"E)</a:t>
            </a: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Lidl</a:t>
            </a:r>
            <a:r>
              <a:rPr lang="cs-CZ" sz="900" dirty="0">
                <a:solidFill>
                  <a:schemeClr val="tx1"/>
                </a:solidFill>
                <a:latin typeface="Bahnschrift Light" panose="020B0502040204020203" pitchFamily="34" charset="0"/>
              </a:rPr>
              <a:t> supermarket, drugstore Teta, </a:t>
            </a:r>
            <a:r>
              <a:rPr lang="cs-CZ" sz="900" dirty="0" err="1">
                <a:solidFill>
                  <a:schemeClr val="tx1"/>
                </a:solidFill>
                <a:latin typeface="Bahnschrift Light" panose="020B0502040204020203" pitchFamily="34" charset="0"/>
              </a:rPr>
              <a:t>Pet</a:t>
            </a:r>
            <a:r>
              <a:rPr lang="cs-CZ" sz="900" dirty="0">
                <a:solidFill>
                  <a:schemeClr val="tx1"/>
                </a:solidFill>
                <a:latin typeface="Bahnschrift Light" panose="020B0502040204020203" pitchFamily="34" charset="0"/>
              </a:rPr>
              <a:t> Planet, </a:t>
            </a:r>
            <a:r>
              <a:rPr lang="cs-CZ" sz="900" dirty="0" err="1">
                <a:solidFill>
                  <a:schemeClr val="tx1"/>
                </a:solidFill>
                <a:latin typeface="Bahnschrift Light" panose="020B0502040204020203" pitchFamily="34" charset="0"/>
              </a:rPr>
              <a:t>Action</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Pepco</a:t>
            </a:r>
            <a:endParaRPr lang="cs-CZ" sz="900" dirty="0">
              <a:solidFill>
                <a:schemeClr val="tx1"/>
              </a:solidFill>
              <a:latin typeface="Bahnschrift Light" panose="020B0502040204020203" pitchFamily="34" charset="0"/>
            </a:endParaRPr>
          </a:p>
        </p:txBody>
      </p:sp>
      <p:sp>
        <p:nvSpPr>
          <p:cNvPr id="15" name="TextBox 14">
            <a:extLst>
              <a:ext uri="{FF2B5EF4-FFF2-40B4-BE49-F238E27FC236}">
                <a16:creationId xmlns:a16="http://schemas.microsoft.com/office/drawing/2014/main" id="{D2999176-23EA-4AF6-97D2-7294A27EA52F}"/>
              </a:ext>
            </a:extLst>
          </p:cNvPr>
          <p:cNvSpPr txBox="1"/>
          <p:nvPr/>
        </p:nvSpPr>
        <p:spPr>
          <a:xfrm>
            <a:off x="491936" y="9267844"/>
            <a:ext cx="1792235"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JIŘÍ KRISTEK                                                                  +420 602 248 930</a:t>
            </a:r>
          </a:p>
          <a:p>
            <a:pPr algn="ctr" defTabSz="179388">
              <a:lnSpc>
                <a:spcPct val="100000"/>
              </a:lnSpc>
              <a:spcAft>
                <a:spcPts val="0"/>
              </a:spcAft>
              <a:tabLst>
                <a:tab pos="1524000" algn="l"/>
                <a:tab pos="1790700" algn="l"/>
              </a:tabLst>
            </a:pPr>
            <a:r>
              <a:rPr lang="cs-CZ" sz="800" dirty="0" err="1">
                <a:solidFill>
                  <a:srgbClr val="A7A8AA">
                    <a:lumMod val="75000"/>
                  </a:srgbClr>
                </a:solidFill>
                <a:latin typeface="Bahnschrift Light" panose="020B0502040204020203" pitchFamily="34" charset="0"/>
                <a:hlinkClick r:id="rId4"/>
              </a:rPr>
              <a:t>jiri.kristek</a:t>
            </a:r>
            <a:r>
              <a:rPr lang="nl-NL" sz="800" dirty="0">
                <a:solidFill>
                  <a:srgbClr val="A7A8AA">
                    <a:lumMod val="75000"/>
                  </a:srgbClr>
                </a:solidFill>
                <a:latin typeface="Bahnschrift Light" panose="020B0502040204020203" pitchFamily="34" charset="0"/>
                <a:hlinkClick r:id="rId4"/>
              </a:rPr>
              <a:t>@cushwake.com</a:t>
            </a:r>
            <a:endParaRPr lang="cs-CZ" sz="800" dirty="0">
              <a:solidFill>
                <a:srgbClr val="A7A8AA">
                  <a:lumMod val="75000"/>
                </a:srgbClr>
              </a:solidFill>
              <a:latin typeface="Bahnschrift Light" panose="020B0502040204020203" pitchFamily="34" charset="0"/>
            </a:endParaRPr>
          </a:p>
        </p:txBody>
      </p:sp>
      <p:sp>
        <p:nvSpPr>
          <p:cNvPr id="115" name="Text Placeholder 1">
            <a:extLst>
              <a:ext uri="{FF2B5EF4-FFF2-40B4-BE49-F238E27FC236}">
                <a16:creationId xmlns:a16="http://schemas.microsoft.com/office/drawing/2014/main" id="{F1ACEBA2-A796-4D47-AD87-DA5463F70729}"/>
              </a:ext>
            </a:extLst>
          </p:cNvPr>
          <p:cNvSpPr txBox="1">
            <a:spLocks/>
          </p:cNvSpPr>
          <p:nvPr/>
        </p:nvSpPr>
        <p:spPr>
          <a:xfrm>
            <a:off x="4380453" y="9266127"/>
            <a:ext cx="5539950" cy="461666"/>
          </a:xfrm>
          <a:prstGeom prst="rect">
            <a:avLst/>
          </a:prstGeom>
        </p:spPr>
        <p:txBody>
          <a:bodyPr numCol="3" anchor="b"/>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GABRIELA ŠUSTEROVÁ</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+420 737 203 924</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hlinkClick r:id="rId5"/>
              </a:rPr>
              <a:t>gabriela.susterova@cushwake.com</a:t>
            </a:r>
            <a:endParaRPr lang="nl-NL" sz="800" u="sng" dirty="0">
              <a:solidFill>
                <a:srgbClr val="A7A8AA">
                  <a:lumMod val="75000"/>
                </a:srgbClr>
              </a:solidFill>
              <a:latin typeface="Bahnschrift Light" panose="020B0502040204020203" pitchFamily="34" charset="0"/>
            </a:endParaRPr>
          </a:p>
        </p:txBody>
      </p:sp>
      <p:sp>
        <p:nvSpPr>
          <p:cNvPr id="116" name="TextBox 115">
            <a:extLst>
              <a:ext uri="{FF2B5EF4-FFF2-40B4-BE49-F238E27FC236}">
                <a16:creationId xmlns:a16="http://schemas.microsoft.com/office/drawing/2014/main" id="{88DF51E8-3D03-4D53-97F9-6A5EFD6DDDD1}"/>
              </a:ext>
            </a:extLst>
          </p:cNvPr>
          <p:cNvSpPr txBox="1"/>
          <p:nvPr/>
        </p:nvSpPr>
        <p:spPr>
          <a:xfrm>
            <a:off x="2332492" y="9267554"/>
            <a:ext cx="2193016" cy="461665"/>
          </a:xfrm>
          <a:prstGeom prst="rect">
            <a:avLst/>
          </a:prstGeom>
          <a:noFill/>
        </p:spPr>
        <p:txBody>
          <a:bodyPr wrap="square" rtlCol="0">
            <a:spAutoFit/>
          </a:bodyPr>
          <a:lstStyle/>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MARTIN KUBÍN</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+420 724 334 003     </a:t>
            </a:r>
          </a:p>
          <a:p>
            <a:pPr algn="ctr" defTabSz="179388">
              <a:lnSpc>
                <a:spcPct val="100000"/>
              </a:lnSpc>
              <a:spcAft>
                <a:spcPts val="0"/>
              </a:spcAft>
              <a:tabLst>
                <a:tab pos="1524000" algn="l"/>
                <a:tab pos="1790700" algn="l"/>
              </a:tabLst>
            </a:pPr>
            <a:r>
              <a:rPr lang="cs-CZ" sz="800" dirty="0">
                <a:solidFill>
                  <a:srgbClr val="A7A8AA">
                    <a:lumMod val="75000"/>
                  </a:srgbClr>
                </a:solidFill>
                <a:latin typeface="Bahnschrift Light" panose="020B0502040204020203" pitchFamily="34" charset="0"/>
              </a:rPr>
              <a:t>  </a:t>
            </a:r>
            <a:r>
              <a:rPr lang="cs-CZ" sz="800" dirty="0">
                <a:solidFill>
                  <a:srgbClr val="A7A8AA">
                    <a:lumMod val="75000"/>
                  </a:srgbClr>
                </a:solidFill>
                <a:latin typeface="Bahnschrift Light" panose="020B0502040204020203" pitchFamily="34" charset="0"/>
                <a:hlinkClick r:id="rId6"/>
              </a:rPr>
              <a:t>martin.kubin@cushwake.com </a:t>
            </a:r>
            <a:r>
              <a:rPr lang="cs-CZ" sz="800" dirty="0">
                <a:solidFill>
                  <a:srgbClr val="A7A8AA">
                    <a:lumMod val="75000"/>
                  </a:srgbClr>
                </a:solidFill>
                <a:latin typeface="Bahnschrift Light" panose="020B0502040204020203" pitchFamily="34" charset="0"/>
              </a:rPr>
              <a:t>  </a:t>
            </a:r>
          </a:p>
        </p:txBody>
      </p:sp>
      <p:sp>
        <p:nvSpPr>
          <p:cNvPr id="44" name="Zástupný symbol pro text 5">
            <a:extLst>
              <a:ext uri="{FF2B5EF4-FFF2-40B4-BE49-F238E27FC236}">
                <a16:creationId xmlns:a16="http://schemas.microsoft.com/office/drawing/2014/main" id="{C16CA7B6-8B54-43A9-AB07-D22BEC19E110}"/>
              </a:ext>
            </a:extLst>
          </p:cNvPr>
          <p:cNvSpPr txBox="1">
            <a:spLocks/>
          </p:cNvSpPr>
          <p:nvPr/>
        </p:nvSpPr>
        <p:spPr>
          <a:xfrm>
            <a:off x="2172358" y="6853759"/>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b="0" dirty="0">
                <a:latin typeface="Bahnschrift SemiBold" panose="020B0502040204020203" pitchFamily="34" charset="0"/>
              </a:rPr>
              <a:t>24 | KROMĚŘÍŽ - KOMERČNÍ PROSTORY KROMĚŘÍŽ</a:t>
            </a:r>
          </a:p>
        </p:txBody>
      </p:sp>
      <p:sp>
        <p:nvSpPr>
          <p:cNvPr id="52" name="Content Placeholder 6">
            <a:extLst>
              <a:ext uri="{FF2B5EF4-FFF2-40B4-BE49-F238E27FC236}">
                <a16:creationId xmlns:a16="http://schemas.microsoft.com/office/drawing/2014/main" id="{9723A61C-0C1A-42C8-9B76-825FCBC707F6}"/>
              </a:ext>
            </a:extLst>
          </p:cNvPr>
          <p:cNvSpPr txBox="1">
            <a:spLocks/>
          </p:cNvSpPr>
          <p:nvPr/>
        </p:nvSpPr>
        <p:spPr>
          <a:xfrm>
            <a:off x="2183562" y="7105759"/>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flexibilní, od 320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 dispozici</a:t>
            </a:r>
            <a:r>
              <a:rPr lang="cs-CZ" sz="900" dirty="0">
                <a:solidFill>
                  <a:schemeClr val="tx1"/>
                </a:solidFill>
                <a:latin typeface="Bahnschrift" panose="020B0502040204020203" pitchFamily="34" charset="0"/>
              </a:rPr>
              <a:t>: </a:t>
            </a:r>
            <a:r>
              <a:rPr lang="cs-CZ" sz="900" dirty="0">
                <a:solidFill>
                  <a:schemeClr val="tx1"/>
                </a:solidFill>
                <a:latin typeface="Bahnschrift Light" panose="020B0502040204020203" pitchFamily="34" charset="0"/>
              </a:rPr>
              <a:t>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Kroměříž, Jožky Silného ul. (49°18'32.279"N, 17°24'41.569"E</a:t>
            </a:r>
            <a:r>
              <a:rPr lang="pt-BR" sz="900" dirty="0">
                <a:solidFill>
                  <a:schemeClr val="tx1"/>
                </a:solidFill>
                <a:latin typeface="Bahnschrift Light" panose="020B0502040204020203" pitchFamily="34" charset="0"/>
              </a:rPr>
              <a:t>)</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Ptáček Koupelny.</a:t>
            </a:r>
          </a:p>
        </p:txBody>
      </p:sp>
      <p:sp>
        <p:nvSpPr>
          <p:cNvPr id="53" name="Content Placeholder 51">
            <a:extLst>
              <a:ext uri="{FF2B5EF4-FFF2-40B4-BE49-F238E27FC236}">
                <a16:creationId xmlns:a16="http://schemas.microsoft.com/office/drawing/2014/main" id="{42E54D60-6414-4706-A55B-7A37A52F7598}"/>
              </a:ext>
            </a:extLst>
          </p:cNvPr>
          <p:cNvSpPr txBox="1">
            <a:spLocks/>
          </p:cNvSpPr>
          <p:nvPr/>
        </p:nvSpPr>
        <p:spPr>
          <a:xfrm>
            <a:off x="4532228" y="7104736"/>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dirty="0">
                <a:solidFill>
                  <a:schemeClr val="tx1"/>
                </a:solidFill>
                <a:latin typeface="Bahnschrift" panose="020B0502040204020203" pitchFamily="34" charset="0"/>
              </a:rPr>
              <a:t>: </a:t>
            </a:r>
            <a:r>
              <a:rPr lang="cs-CZ" sz="900" dirty="0" err="1">
                <a:solidFill>
                  <a:schemeClr val="tx1"/>
                </a:solidFill>
                <a:latin typeface="Bahnschrift Light" panose="020B0502040204020203" pitchFamily="34" charset="0"/>
              </a:rPr>
              <a:t>flexible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from</a:t>
            </a:r>
            <a:r>
              <a:rPr lang="cs-CZ" sz="900" dirty="0">
                <a:solidFill>
                  <a:schemeClr val="tx1"/>
                </a:solidFill>
                <a:latin typeface="Bahnschrift Light" panose="020B0502040204020203" pitchFamily="34" charset="0"/>
              </a:rPr>
              <a:t> 320 </a:t>
            </a:r>
            <a:r>
              <a:rPr lang="cs-CZ" sz="900" dirty="0" err="1">
                <a:solidFill>
                  <a:schemeClr val="tx1"/>
                </a:solidFill>
                <a:latin typeface="Bahnschrift Light" panose="020B0502040204020203" pitchFamily="34" charset="0"/>
              </a:rPr>
              <a:t>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Kroměříž, Jožky Silného Str. (49°18'32.279"N, 17°24'41.569"E</a:t>
            </a:r>
            <a:r>
              <a:rPr lang="pt-BR" sz="900" dirty="0">
                <a:solidFill>
                  <a:schemeClr val="tx1"/>
                </a:solidFill>
                <a:latin typeface="Bahnschrift Light" panose="020B0502040204020203" pitchFamily="34" charset="0"/>
              </a:rPr>
              <a:t>)</a:t>
            </a:r>
            <a:endParaRPr lang="cs-CZ" sz="900" dirty="0">
              <a:solidFill>
                <a:schemeClr val="tx1"/>
              </a:solidFill>
              <a:latin typeface="Bahnschrift Light" panose="020B0502040204020203" pitchFamily="34" charset="0"/>
            </a:endParaRP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Ptáček Koupelny – </a:t>
            </a:r>
            <a:r>
              <a:rPr lang="cs-CZ" sz="900" dirty="0" err="1">
                <a:solidFill>
                  <a:schemeClr val="tx1"/>
                </a:solidFill>
                <a:latin typeface="Bahnschrift Light" panose="020B0502040204020203" pitchFamily="34" charset="0"/>
              </a:rPr>
              <a:t>bathrooms</a:t>
            </a:r>
            <a:r>
              <a:rPr lang="cs-CZ" sz="900" dirty="0">
                <a:solidFill>
                  <a:schemeClr val="tx1"/>
                </a:solidFill>
                <a:latin typeface="Bahnschrift Light" panose="020B0502040204020203" pitchFamily="34" charset="0"/>
              </a:rPr>
              <a:t>.</a:t>
            </a:r>
            <a:r>
              <a:rPr lang="cs-CZ" sz="1000" dirty="0">
                <a:solidFill>
                  <a:schemeClr val="tx1"/>
                </a:solidFill>
                <a:latin typeface="Bahnschrift Light" panose="020B0502040204020203" pitchFamily="34" charset="0"/>
              </a:rPr>
              <a:t> </a:t>
            </a:r>
            <a:endParaRPr lang="en-GB" sz="1000" dirty="0">
              <a:solidFill>
                <a:schemeClr val="tx1"/>
              </a:solidFill>
              <a:latin typeface="Bahnschrift Light" panose="020B0502040204020203" pitchFamily="34" charset="0"/>
            </a:endParaRPr>
          </a:p>
        </p:txBody>
      </p:sp>
      <p:sp>
        <p:nvSpPr>
          <p:cNvPr id="58" name="Zástupný symbol pro text 5">
            <a:extLst>
              <a:ext uri="{FF2B5EF4-FFF2-40B4-BE49-F238E27FC236}">
                <a16:creationId xmlns:a16="http://schemas.microsoft.com/office/drawing/2014/main" id="{36425143-5A41-45C6-A970-6FD7B485A49F}"/>
              </a:ext>
            </a:extLst>
          </p:cNvPr>
          <p:cNvSpPr txBox="1">
            <a:spLocks/>
          </p:cNvSpPr>
          <p:nvPr/>
        </p:nvSpPr>
        <p:spPr>
          <a:xfrm>
            <a:off x="2176842" y="5050432"/>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23 | ČESKÁ LÍPA - JTH</a:t>
            </a:r>
          </a:p>
        </p:txBody>
      </p:sp>
      <p:sp>
        <p:nvSpPr>
          <p:cNvPr id="59" name="Content Placeholder 6">
            <a:extLst>
              <a:ext uri="{FF2B5EF4-FFF2-40B4-BE49-F238E27FC236}">
                <a16:creationId xmlns:a16="http://schemas.microsoft.com/office/drawing/2014/main" id="{ACB9FFDD-E3D5-4204-8633-FC1DD6BAB418}"/>
              </a:ext>
            </a:extLst>
          </p:cNvPr>
          <p:cNvSpPr txBox="1">
            <a:spLocks/>
          </p:cNvSpPr>
          <p:nvPr/>
        </p:nvSpPr>
        <p:spPr>
          <a:xfrm>
            <a:off x="2188046" y="5302432"/>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 jednotky</a:t>
            </a:r>
            <a:r>
              <a:rPr lang="cs-CZ" sz="900" dirty="0">
                <a:solidFill>
                  <a:schemeClr val="tx1"/>
                </a:solidFill>
                <a:latin typeface="Bahnschrift Light" panose="020B0502040204020203" pitchFamily="34" charset="0"/>
              </a:rPr>
              <a:t>:  155 m</a:t>
            </a:r>
            <a:r>
              <a:rPr lang="cs-CZ" sz="900" baseline="30000" dirty="0">
                <a:solidFill>
                  <a:schemeClr val="tx1"/>
                </a:solidFill>
                <a:latin typeface="Bahnschrift Light" panose="020B0502040204020203" pitchFamily="34" charset="0"/>
              </a:rPr>
              <a:t>2</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dirty="0">
                <a:solidFill>
                  <a:schemeClr val="tx1"/>
                </a:solidFill>
                <a:latin typeface="Bahnschrift Light" panose="020B0502040204020203" pitchFamily="34" charset="0"/>
              </a:rPr>
              <a:t>: ihned</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dirty="0">
                <a:solidFill>
                  <a:schemeClr val="tx1"/>
                </a:solidFill>
                <a:latin typeface="Bahnschrift Light" panose="020B0502040204020203" pitchFamily="34" charset="0"/>
              </a:rPr>
              <a:t>: Česká Lípa, Borská ul.          (</a:t>
            </a:r>
            <a:r>
              <a:rPr lang="pt-BR" sz="900" dirty="0">
                <a:solidFill>
                  <a:schemeClr val="tx1"/>
                </a:solidFill>
                <a:latin typeface="Bahnschrift Light" panose="020B0502040204020203" pitchFamily="34" charset="0"/>
              </a:rPr>
              <a:t>50°41'49.328"N, 14°32'31.376"E)</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vedle prodejny Albert, OBI a Albert, další nájemci –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a:t>
            </a:r>
          </a:p>
        </p:txBody>
      </p:sp>
      <p:sp>
        <p:nvSpPr>
          <p:cNvPr id="60" name="Content Placeholder 51">
            <a:extLst>
              <a:ext uri="{FF2B5EF4-FFF2-40B4-BE49-F238E27FC236}">
                <a16:creationId xmlns:a16="http://schemas.microsoft.com/office/drawing/2014/main" id="{B855A749-B431-4764-B5D8-6F990164B044}"/>
              </a:ext>
            </a:extLst>
          </p:cNvPr>
          <p:cNvSpPr txBox="1">
            <a:spLocks/>
          </p:cNvSpPr>
          <p:nvPr/>
        </p:nvSpPr>
        <p:spPr>
          <a:xfrm>
            <a:off x="4536712" y="5301409"/>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a:t>
            </a:r>
            <a:r>
              <a:rPr lang="en-US" sz="900" b="1" dirty="0">
                <a:solidFill>
                  <a:schemeClr val="tx1"/>
                </a:solidFill>
                <a:latin typeface="Bahnschrift Light" panose="020B0502040204020203" pitchFamily="34" charset="0"/>
              </a:rPr>
              <a:t> </a:t>
            </a:r>
            <a:r>
              <a:rPr lang="en-US" sz="900" b="1" dirty="0">
                <a:solidFill>
                  <a:schemeClr val="tx1"/>
                </a:solidFill>
                <a:latin typeface="Bahnschrift" panose="020B0502040204020203" pitchFamily="34" charset="0"/>
              </a:rPr>
              <a:t>of</a:t>
            </a:r>
            <a:r>
              <a:rPr lang="en-US" sz="900" b="1" dirty="0">
                <a:solidFill>
                  <a:schemeClr val="tx1"/>
                </a:solidFill>
                <a:latin typeface="Bahnschrift Light" panose="020B0502040204020203" pitchFamily="34" charset="0"/>
              </a:rPr>
              <a:t> </a:t>
            </a:r>
            <a:r>
              <a:rPr lang="en-US" sz="900" b="1" dirty="0">
                <a:solidFill>
                  <a:schemeClr val="tx1"/>
                </a:solidFill>
                <a:latin typeface="Bahnschrift" panose="020B0502040204020203" pitchFamily="34" charset="0"/>
              </a:rPr>
              <a:t>unit</a:t>
            </a:r>
            <a:r>
              <a:rPr lang="en-US" sz="900" dirty="0">
                <a:solidFill>
                  <a:schemeClr val="tx1"/>
                </a:solidFill>
                <a:latin typeface="Bahnschrift Light" panose="020B0502040204020203" pitchFamily="34" charset="0"/>
              </a:rPr>
              <a:t>:</a:t>
            </a:r>
            <a:r>
              <a:rPr lang="en-GB" sz="900"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155</a:t>
            </a:r>
            <a:r>
              <a:rPr lang="en-GB" sz="900" dirty="0">
                <a:solidFill>
                  <a:schemeClr val="tx1"/>
                </a:solidFill>
                <a:latin typeface="Bahnschrift Light" panose="020B0502040204020203" pitchFamily="34" charset="0"/>
              </a:rPr>
              <a:t> sqm</a:t>
            </a:r>
            <a:endParaRPr lang="en-US"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Available</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immediately</a:t>
            </a:r>
            <a:endParaRPr lang="cs-CZ" sz="900" dirty="0">
              <a:solidFill>
                <a:schemeClr val="tx1"/>
              </a:solidFill>
              <a:latin typeface="Bahnschrift Light" panose="020B0502040204020203" pitchFamily="34" charset="0"/>
            </a:endParaRPr>
          </a:p>
          <a:p>
            <a:pPr algn="just">
              <a:lnSpc>
                <a:spcPts val="1200"/>
              </a:lnSpc>
              <a:spcAft>
                <a:spcPts val="0"/>
              </a:spcAft>
              <a:defRPr/>
            </a:pPr>
            <a:r>
              <a:rPr lang="cs-CZ" sz="900" b="1" dirty="0" err="1">
                <a:solidFill>
                  <a:schemeClr val="tx1"/>
                </a:solidFill>
                <a:latin typeface="Bahnschrift" panose="020B0502040204020203" pitchFamily="34" charset="0"/>
              </a:rPr>
              <a:t>Location</a:t>
            </a:r>
            <a:r>
              <a:rPr lang="cs-CZ" sz="900" dirty="0">
                <a:solidFill>
                  <a:schemeClr val="tx1"/>
                </a:solidFill>
                <a:latin typeface="Bahnschrift Light" panose="020B0502040204020203" pitchFamily="34" charset="0"/>
              </a:rPr>
              <a:t>: Česká Lípa, Borská Str.      </a:t>
            </a:r>
            <a:r>
              <a:rPr lang="en-GB" sz="900" dirty="0">
                <a:solidFill>
                  <a:schemeClr val="tx1"/>
                </a:solidFill>
                <a:latin typeface="Bahnschrift Light" panose="020B0502040204020203" pitchFamily="34" charset="0"/>
              </a:rPr>
              <a:t>(</a:t>
            </a:r>
            <a:r>
              <a:rPr lang="pt-BR" sz="900" dirty="0">
                <a:solidFill>
                  <a:schemeClr val="tx1"/>
                </a:solidFill>
                <a:latin typeface="Bahnschrift Light" panose="020B0502040204020203" pitchFamily="34" charset="0"/>
              </a:rPr>
              <a:t>50°41'49.328"N, 14°32'31.376"E)</a:t>
            </a:r>
            <a:endParaRPr lang="cs-CZ" sz="900" dirty="0">
              <a:solidFill>
                <a:schemeClr val="tx1"/>
              </a:solidFill>
              <a:latin typeface="Bahnschrift Light" panose="020B0502040204020203" pitchFamily="34" charset="0"/>
            </a:endParaRPr>
          </a:p>
          <a:p>
            <a:pPr algn="just">
              <a:lnSpc>
                <a:spcPts val="1200"/>
              </a:lnSpc>
              <a:spcAft>
                <a:spcPts val="0"/>
              </a:spcAft>
              <a:defRPr/>
            </a:pPr>
            <a:r>
              <a:rPr lang="fr-FR" sz="900" b="1" dirty="0">
                <a:solidFill>
                  <a:schemeClr val="tx1"/>
                </a:solidFill>
                <a:latin typeface="Bahnschrift" panose="020B0502040204020203" pitchFamily="34" charset="0"/>
              </a:rPr>
              <a:t>Notes</a:t>
            </a:r>
            <a:r>
              <a:rPr lang="fr-FR" sz="900" dirty="0">
                <a:solidFill>
                  <a:schemeClr val="tx1"/>
                </a:solidFill>
                <a:latin typeface="Bahnschrift Light" panose="020B0502040204020203" pitchFamily="34" charset="0"/>
              </a:rPr>
              <a:t>: </a:t>
            </a:r>
            <a:r>
              <a:rPr lang="en-GB" sz="900" dirty="0">
                <a:solidFill>
                  <a:schemeClr val="tx1"/>
                </a:solidFill>
                <a:latin typeface="Bahnschrift Light" panose="020B0502040204020203" pitchFamily="34" charset="0"/>
              </a:rPr>
              <a:t>next to </a:t>
            </a:r>
            <a:r>
              <a:rPr lang="cs-CZ" sz="900" dirty="0">
                <a:solidFill>
                  <a:schemeClr val="tx1"/>
                </a:solidFill>
                <a:latin typeface="Bahnschrift Light" panose="020B0502040204020203" pitchFamily="34" charset="0"/>
              </a:rPr>
              <a:t>Albert</a:t>
            </a:r>
            <a:r>
              <a:rPr lang="en-GB" sz="900" dirty="0">
                <a:solidFill>
                  <a:schemeClr val="tx1"/>
                </a:solidFill>
                <a:latin typeface="Bahnschrift Light" panose="020B0502040204020203" pitchFamily="34" charset="0"/>
              </a:rPr>
              <a:t> store, OBI and Albert, other tenants</a:t>
            </a:r>
            <a:r>
              <a:rPr lang="cs-CZ" sz="900" dirty="0">
                <a:solidFill>
                  <a:schemeClr val="tx1"/>
                </a:solidFill>
                <a:latin typeface="Bahnschrift Light" panose="020B0502040204020203" pitchFamily="34" charset="0"/>
              </a:rPr>
              <a:t> – </a:t>
            </a:r>
            <a:r>
              <a:rPr lang="en-GB"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a:t>
            </a:r>
          </a:p>
        </p:txBody>
      </p:sp>
      <p:sp>
        <p:nvSpPr>
          <p:cNvPr id="65" name="Zástupný symbol pro text 5">
            <a:extLst>
              <a:ext uri="{FF2B5EF4-FFF2-40B4-BE49-F238E27FC236}">
                <a16:creationId xmlns:a16="http://schemas.microsoft.com/office/drawing/2014/main" id="{4EDE17DF-AD08-4101-A1C3-A443987EAB04}"/>
              </a:ext>
            </a:extLst>
          </p:cNvPr>
          <p:cNvSpPr txBox="1">
            <a:spLocks/>
          </p:cNvSpPr>
          <p:nvPr/>
        </p:nvSpPr>
        <p:spPr>
          <a:xfrm>
            <a:off x="2176842" y="3252416"/>
            <a:ext cx="4260762" cy="252000"/>
          </a:xfrm>
          <a:prstGeom prst="rect">
            <a:avLst/>
          </a:prstGeom>
          <a:noFill/>
          <a:ln>
            <a:noFill/>
          </a:ln>
        </p:spPr>
        <p:txBody>
          <a:bodyPr anchor="b">
            <a:noAutofit/>
          </a:bodyPr>
          <a:lstStyle>
            <a:defPPr>
              <a:defRPr lang="en-US"/>
            </a:defPPr>
            <a:lvl1pPr marR="0" lvl="0" indent="0" defTabSz="914400" fontAlgn="auto">
              <a:lnSpc>
                <a:spcPct val="90000"/>
              </a:lnSpc>
              <a:spcBef>
                <a:spcPts val="1000"/>
              </a:spcBef>
              <a:spcAft>
                <a:spcPts val="0"/>
              </a:spcAft>
              <a:buClrTx/>
              <a:buSzTx/>
              <a:buFont typeface="Arial" panose="020B0604020202020204" pitchFamily="34" charset="0"/>
              <a:buNone/>
              <a:tabLst>
                <a:tab pos="2327275" algn="l"/>
              </a:tabLst>
              <a:defRPr sz="1100" b="1">
                <a:solidFill>
                  <a:srgbClr val="55B4C5"/>
                </a:solidFill>
                <a:latin typeface="Gotham Book" pitchFamily="50"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cs-CZ" sz="1200" dirty="0">
                <a:latin typeface="Bahnschrift SemiBold" panose="020B0502040204020203" pitchFamily="34" charset="0"/>
              </a:rPr>
              <a:t>22</a:t>
            </a:r>
            <a:r>
              <a:rPr lang="en-US" sz="1200" dirty="0">
                <a:latin typeface="Bahnschrift SemiBold" panose="020B0502040204020203" pitchFamily="34" charset="0"/>
              </a:rPr>
              <a:t> | PLZEŇ – BEROUNKA PARK PLZEŇ</a:t>
            </a:r>
          </a:p>
        </p:txBody>
      </p:sp>
      <p:sp>
        <p:nvSpPr>
          <p:cNvPr id="66" name="Content Placeholder 6">
            <a:extLst>
              <a:ext uri="{FF2B5EF4-FFF2-40B4-BE49-F238E27FC236}">
                <a16:creationId xmlns:a16="http://schemas.microsoft.com/office/drawing/2014/main" id="{52F09AF7-FA63-426D-8B82-1D4DC9A0B042}"/>
              </a:ext>
            </a:extLst>
          </p:cNvPr>
          <p:cNvSpPr txBox="1">
            <a:spLocks/>
          </p:cNvSpPr>
          <p:nvPr/>
        </p:nvSpPr>
        <p:spPr>
          <a:xfrm>
            <a:off x="2188046" y="3504416"/>
            <a:ext cx="2337462"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cs-CZ" sz="900" b="1" dirty="0">
                <a:solidFill>
                  <a:schemeClr val="tx1"/>
                </a:solidFill>
                <a:latin typeface="Bahnschrift" panose="020B0502040204020203" pitchFamily="34" charset="0"/>
              </a:rPr>
              <a:t>Velikost</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jednotky</a:t>
            </a:r>
            <a:r>
              <a:rPr lang="cs-CZ" sz="900" dirty="0">
                <a:solidFill>
                  <a:schemeClr val="tx1"/>
                </a:solidFill>
                <a:latin typeface="Bahnschrift Light" panose="020B0502040204020203" pitchFamily="34" charset="0"/>
              </a:rPr>
              <a:t>: flexibilní</a:t>
            </a:r>
          </a:p>
          <a:p>
            <a:pPr algn="just">
              <a:lnSpc>
                <a:spcPts val="1200"/>
              </a:lnSpc>
              <a:spcAft>
                <a:spcPts val="0"/>
              </a:spcAft>
              <a:defRPr/>
            </a:pPr>
            <a:r>
              <a:rPr lang="cs-CZ" sz="900" b="1" dirty="0">
                <a:solidFill>
                  <a:schemeClr val="tx1"/>
                </a:solidFill>
                <a:latin typeface="Bahnschrift" panose="020B0502040204020203" pitchFamily="34" charset="0"/>
              </a:rPr>
              <a:t>K</a:t>
            </a:r>
            <a:r>
              <a:rPr lang="cs-CZ" sz="900" b="1" dirty="0">
                <a:solidFill>
                  <a:schemeClr val="tx1"/>
                </a:solidFill>
                <a:latin typeface="Bahnschrift Light" panose="020B0502040204020203" pitchFamily="34" charset="0"/>
              </a:rPr>
              <a:t> </a:t>
            </a:r>
            <a:r>
              <a:rPr lang="cs-CZ" sz="900" b="1" dirty="0">
                <a:solidFill>
                  <a:schemeClr val="tx1"/>
                </a:solidFill>
                <a:latin typeface="Bahnschrift" panose="020B0502040204020203" pitchFamily="34" charset="0"/>
              </a:rPr>
              <a:t>dispozici</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2022</a:t>
            </a:r>
          </a:p>
          <a:p>
            <a:pPr algn="just">
              <a:lnSpc>
                <a:spcPts val="1200"/>
              </a:lnSpc>
              <a:spcAft>
                <a:spcPts val="0"/>
              </a:spcAft>
              <a:defRPr/>
            </a:pPr>
            <a:r>
              <a:rPr lang="cs-CZ" sz="900" b="1" dirty="0">
                <a:solidFill>
                  <a:schemeClr val="tx1"/>
                </a:solidFill>
                <a:latin typeface="Bahnschrift" panose="020B0502040204020203" pitchFamily="34" charset="0"/>
              </a:rPr>
              <a:t>Lokalita</a:t>
            </a:r>
            <a:r>
              <a:rPr lang="cs-CZ" sz="900" b="1" dirty="0">
                <a:solidFill>
                  <a:schemeClr val="tx1"/>
                </a:solidFill>
                <a:latin typeface="Bahnschrift Light" panose="020B0502040204020203" pitchFamily="34" charset="0"/>
              </a:rPr>
              <a:t>: </a:t>
            </a:r>
            <a:r>
              <a:rPr lang="cs-CZ" sz="900" dirty="0">
                <a:solidFill>
                  <a:schemeClr val="tx1"/>
                </a:solidFill>
                <a:latin typeface="Bahnschrift Light" panose="020B0502040204020203" pitchFamily="34" charset="0"/>
              </a:rPr>
              <a:t>Plzeň – Nákupní ul.                 (49°44'42.648"N, 13°26'28.584"E)</a:t>
            </a:r>
          </a:p>
          <a:p>
            <a:pPr algn="just">
              <a:lnSpc>
                <a:spcPts val="1200"/>
              </a:lnSpc>
              <a:spcAft>
                <a:spcPts val="0"/>
              </a:spcAft>
              <a:defRPr/>
            </a:pPr>
            <a:r>
              <a:rPr lang="cs-CZ" sz="900" b="1" dirty="0">
                <a:solidFill>
                  <a:schemeClr val="tx1"/>
                </a:solidFill>
                <a:latin typeface="Bahnschrift" panose="020B0502040204020203" pitchFamily="34" charset="0"/>
              </a:rPr>
              <a:t>Poznámka</a:t>
            </a:r>
            <a:r>
              <a:rPr lang="cs-CZ" sz="900" dirty="0">
                <a:solidFill>
                  <a:schemeClr val="tx1"/>
                </a:solidFill>
                <a:latin typeface="Bahnschrift Light" panose="020B0502040204020203" pitchFamily="34" charset="0"/>
              </a:rPr>
              <a:t>: nová výstavba  v rámci parku  Nájemci v retail parku - </a:t>
            </a:r>
            <a:r>
              <a:rPr lang="cs-CZ" sz="900" dirty="0" err="1">
                <a:solidFill>
                  <a:schemeClr val="tx1"/>
                </a:solidFill>
                <a:latin typeface="Bahnschrift Light" panose="020B0502040204020203" pitchFamily="34" charset="0"/>
              </a:rPr>
              <a:t>Planeo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Sportisimo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Kik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Jysk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Breno</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Prospánek</a:t>
            </a:r>
            <a:r>
              <a:rPr lang="cs-CZ" sz="900"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Mountfield</a:t>
            </a:r>
            <a:r>
              <a:rPr lang="cs-CZ" sz="900" dirty="0">
                <a:solidFill>
                  <a:schemeClr val="tx1"/>
                </a:solidFill>
                <a:latin typeface="Bahnschrift Light" panose="020B0502040204020203" pitchFamily="34" charset="0"/>
              </a:rPr>
              <a:t> a další. V těsné blízkosti OC Plzeň.</a:t>
            </a:r>
          </a:p>
        </p:txBody>
      </p:sp>
      <p:sp>
        <p:nvSpPr>
          <p:cNvPr id="67" name="Content Placeholder 51">
            <a:extLst>
              <a:ext uri="{FF2B5EF4-FFF2-40B4-BE49-F238E27FC236}">
                <a16:creationId xmlns:a16="http://schemas.microsoft.com/office/drawing/2014/main" id="{B86136BF-A66A-428F-9AF2-EA0E30904DB4}"/>
              </a:ext>
            </a:extLst>
          </p:cNvPr>
          <p:cNvSpPr txBox="1">
            <a:spLocks/>
          </p:cNvSpPr>
          <p:nvPr/>
        </p:nvSpPr>
        <p:spPr>
          <a:xfrm>
            <a:off x="4536712" y="3503393"/>
            <a:ext cx="2220626" cy="1368000"/>
          </a:xfrm>
          <a:prstGeom prst="rect">
            <a:avLst/>
          </a:prstGeom>
        </p:spPr>
        <p:txBody>
          <a:bodyPr>
            <a:noAutofit/>
          </a:bodyPr>
          <a:lstStyle>
            <a:lvl1pPr marL="0" indent="0" algn="l" defTabSz="859532" rtl="0" eaLnBrk="1" latinLnBrk="0" hangingPunct="1">
              <a:lnSpc>
                <a:spcPct val="90000"/>
              </a:lnSpc>
              <a:spcBef>
                <a:spcPts val="0"/>
              </a:spcBef>
              <a:spcAft>
                <a:spcPts val="564"/>
              </a:spcAft>
              <a:buFont typeface="Arial" pitchFamily="34" charset="0"/>
              <a:buNone/>
              <a:defRPr sz="1100" kern="1200">
                <a:solidFill>
                  <a:schemeClr val="accent4"/>
                </a:solidFill>
                <a:latin typeface="+mn-lt"/>
                <a:ea typeface="+mn-ea"/>
                <a:cs typeface="+mn-cs"/>
              </a:defRPr>
            </a:lvl1pPr>
            <a:lvl2pPr marL="0" indent="0" algn="l" defTabSz="859532" rtl="0" eaLnBrk="1" latinLnBrk="0" hangingPunct="1">
              <a:lnSpc>
                <a:spcPct val="90000"/>
              </a:lnSpc>
              <a:spcBef>
                <a:spcPts val="0"/>
              </a:spcBef>
              <a:spcAft>
                <a:spcPts val="564"/>
              </a:spcAft>
              <a:buFont typeface="Arial" pitchFamily="34" charset="0"/>
              <a:buNone/>
              <a:defRPr sz="900" kern="1200">
                <a:solidFill>
                  <a:schemeClr val="tx2"/>
                </a:solidFill>
                <a:latin typeface="+mn-lt"/>
                <a:ea typeface="+mn-ea"/>
                <a:cs typeface="+mn-cs"/>
              </a:defRPr>
            </a:lvl2pPr>
            <a:lvl3pPr marL="170117"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3pPr>
            <a:lvl4pPr marL="340232" indent="-170117" algn="l" defTabSz="859532" rtl="0" eaLnBrk="1" latinLnBrk="0" hangingPunct="1">
              <a:lnSpc>
                <a:spcPct val="90000"/>
              </a:lnSpc>
              <a:spcBef>
                <a:spcPts val="0"/>
              </a:spcBef>
              <a:spcAft>
                <a:spcPts val="564"/>
              </a:spcAft>
              <a:buFont typeface="Arial" pitchFamily="34" charset="0"/>
              <a:buChar char="–"/>
              <a:defRPr sz="900" kern="1200">
                <a:solidFill>
                  <a:schemeClr val="tx2"/>
                </a:solidFill>
                <a:latin typeface="+mn-lt"/>
                <a:ea typeface="+mn-ea"/>
                <a:cs typeface="+mn-cs"/>
              </a:defRPr>
            </a:lvl4pPr>
            <a:lvl5pPr marL="510348" indent="-170117" algn="l" defTabSz="859532" rtl="0" eaLnBrk="1" latinLnBrk="0" hangingPunct="1">
              <a:lnSpc>
                <a:spcPct val="90000"/>
              </a:lnSpc>
              <a:spcBef>
                <a:spcPts val="0"/>
              </a:spcBef>
              <a:spcAft>
                <a:spcPts val="564"/>
              </a:spcAft>
              <a:buFont typeface="Arial" pitchFamily="34" charset="0"/>
              <a:buChar char="–"/>
              <a:defRPr sz="900" kern="1200" baseline="0">
                <a:solidFill>
                  <a:schemeClr val="tx2"/>
                </a:solidFill>
                <a:latin typeface="+mn-lt"/>
                <a:ea typeface="+mn-ea"/>
                <a:cs typeface="+mn-cs"/>
              </a:defRPr>
            </a:lvl5pPr>
            <a:lvl6pPr marL="0" indent="0" algn="l" defTabSz="859532" rtl="0" eaLnBrk="1" latinLnBrk="0" hangingPunct="1">
              <a:spcBef>
                <a:spcPts val="0"/>
              </a:spcBef>
              <a:spcAft>
                <a:spcPts val="752"/>
              </a:spcAft>
              <a:buFont typeface="Arial" pitchFamily="34" charset="0"/>
              <a:buNone/>
              <a:defRPr lang="en-NZ" sz="1100" kern="1200" dirty="0">
                <a:solidFill>
                  <a:schemeClr val="bg2"/>
                </a:solidFill>
                <a:latin typeface="+mn-lt"/>
                <a:ea typeface="+mn-ea"/>
                <a:cs typeface="+mn-cs"/>
              </a:defRPr>
            </a:lvl6pPr>
            <a:lvl7pPr marL="2793483"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23249"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53016" indent="-214883" algn="l" defTabSz="85953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just">
              <a:lnSpc>
                <a:spcPts val="1200"/>
              </a:lnSpc>
              <a:spcAft>
                <a:spcPts val="0"/>
              </a:spcAft>
              <a:defRPr/>
            </a:pPr>
            <a:r>
              <a:rPr lang="en-US" sz="900" b="1" dirty="0">
                <a:solidFill>
                  <a:schemeClr val="tx1"/>
                </a:solidFill>
                <a:latin typeface="Bahnschrift" panose="020B0502040204020203" pitchFamily="34" charset="0"/>
              </a:rPr>
              <a:t>Size of unit</a:t>
            </a:r>
            <a:r>
              <a:rPr lang="en-US" sz="900" b="1" dirty="0">
                <a:solidFill>
                  <a:schemeClr val="tx1"/>
                </a:solidFill>
                <a:latin typeface="Bahnschrift Light" panose="020B0502040204020203" pitchFamily="34" charset="0"/>
              </a:rPr>
              <a:t>: </a:t>
            </a:r>
            <a:r>
              <a:rPr lang="cs-CZ" sz="900" dirty="0" err="1">
                <a:solidFill>
                  <a:schemeClr val="tx1"/>
                </a:solidFill>
                <a:latin typeface="Bahnschrift Light" panose="020B0502040204020203" pitchFamily="34" charset="0"/>
              </a:rPr>
              <a:t>flexible</a:t>
            </a:r>
            <a:endParaRPr lang="en-US" sz="900" dirty="0">
              <a:solidFill>
                <a:schemeClr val="tx1"/>
              </a:solidFill>
              <a:latin typeface="Bahnschrift Light" panose="020B0502040204020203" pitchFamily="34" charset="0"/>
            </a:endParaRPr>
          </a:p>
          <a:p>
            <a:pPr algn="just">
              <a:lnSpc>
                <a:spcPts val="1200"/>
              </a:lnSpc>
              <a:spcAft>
                <a:spcPts val="0"/>
              </a:spcAft>
              <a:defRPr/>
            </a:pPr>
            <a:r>
              <a:rPr lang="en-US" sz="900" b="1" dirty="0">
                <a:solidFill>
                  <a:schemeClr val="tx1"/>
                </a:solidFill>
                <a:latin typeface="Bahnschrift" panose="020B0502040204020203" pitchFamily="34" charset="0"/>
              </a:rPr>
              <a:t>Available</a:t>
            </a:r>
            <a:r>
              <a:rPr lang="en-US" sz="900" b="1"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2022</a:t>
            </a:r>
          </a:p>
          <a:p>
            <a:pPr algn="just">
              <a:lnSpc>
                <a:spcPts val="1200"/>
              </a:lnSpc>
              <a:spcAft>
                <a:spcPts val="0"/>
              </a:spcAft>
              <a:defRPr/>
            </a:pPr>
            <a:r>
              <a:rPr lang="en-US" sz="900" b="1" dirty="0">
                <a:solidFill>
                  <a:schemeClr val="tx1"/>
                </a:solidFill>
                <a:latin typeface="Bahnschrift" panose="020B0502040204020203" pitchFamily="34" charset="0"/>
              </a:rPr>
              <a:t>Location</a:t>
            </a:r>
            <a:r>
              <a:rPr lang="en-US" sz="900" b="1"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Plzeň</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Nákupní</a:t>
            </a:r>
            <a:r>
              <a:rPr lang="en-US" sz="900" dirty="0">
                <a:solidFill>
                  <a:schemeClr val="tx1"/>
                </a:solidFill>
                <a:latin typeface="Bahnschrift Light" panose="020B0502040204020203" pitchFamily="34" charset="0"/>
              </a:rPr>
              <a:t> Str.                        (49°44'42.648"N, 13°26'28.584"E)</a:t>
            </a:r>
          </a:p>
          <a:p>
            <a:pPr algn="just">
              <a:lnSpc>
                <a:spcPts val="1200"/>
              </a:lnSpc>
              <a:spcAft>
                <a:spcPts val="0"/>
              </a:spcAft>
              <a:defRPr/>
            </a:pPr>
            <a:r>
              <a:rPr lang="en-US" sz="900" b="1" dirty="0">
                <a:solidFill>
                  <a:schemeClr val="tx1"/>
                </a:solidFill>
                <a:latin typeface="Bahnschrift" panose="020B0502040204020203" pitchFamily="34" charset="0"/>
              </a:rPr>
              <a:t>Notes</a:t>
            </a:r>
            <a:r>
              <a:rPr lang="en-US" sz="900" b="1" dirty="0">
                <a:solidFill>
                  <a:schemeClr val="tx1"/>
                </a:solidFill>
                <a:latin typeface="Bahnschrift Light" panose="020B0502040204020203" pitchFamily="34" charset="0"/>
              </a:rPr>
              <a:t>: </a:t>
            </a:r>
            <a:r>
              <a:rPr lang="en-US" sz="900" dirty="0">
                <a:solidFill>
                  <a:schemeClr val="tx1"/>
                </a:solidFill>
                <a:latin typeface="Bahnschrift Light" panose="020B0502040204020203" pitchFamily="34" charset="0"/>
              </a:rPr>
              <a:t>new development by the </a:t>
            </a:r>
            <a:r>
              <a:rPr lang="en-US" sz="900" dirty="0" err="1">
                <a:solidFill>
                  <a:schemeClr val="tx1"/>
                </a:solidFill>
                <a:latin typeface="Bahnschrift Light" panose="020B0502040204020203" pitchFamily="34" charset="0"/>
              </a:rPr>
              <a:t>exesting</a:t>
            </a:r>
            <a:r>
              <a:rPr lang="en-US" sz="900" dirty="0">
                <a:solidFill>
                  <a:schemeClr val="tx1"/>
                </a:solidFill>
                <a:latin typeface="Bahnschrift Light" panose="020B0502040204020203" pitchFamily="34" charset="0"/>
              </a:rPr>
              <a:t> retail park. Tenants within the park: </a:t>
            </a:r>
            <a:r>
              <a:rPr lang="en-US" sz="900" dirty="0" err="1">
                <a:solidFill>
                  <a:schemeClr val="tx1"/>
                </a:solidFill>
                <a:latin typeface="Bahnschrift Light" panose="020B0502040204020203" pitchFamily="34" charset="0"/>
              </a:rPr>
              <a:t>Planeo</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Sportisimo</a:t>
            </a:r>
            <a:r>
              <a:rPr lang="en-US" sz="900" dirty="0">
                <a:solidFill>
                  <a:schemeClr val="tx1"/>
                </a:solidFill>
                <a:latin typeface="Bahnschrift Light" panose="020B0502040204020203" pitchFamily="34" charset="0"/>
              </a:rPr>
              <a:t>, Kik, </a:t>
            </a:r>
            <a:r>
              <a:rPr lang="en-US" sz="900" dirty="0" err="1">
                <a:solidFill>
                  <a:schemeClr val="tx1"/>
                </a:solidFill>
                <a:latin typeface="Bahnschrift Light" panose="020B0502040204020203" pitchFamily="34" charset="0"/>
              </a:rPr>
              <a:t>Jysk</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Breno</a:t>
            </a:r>
            <a:r>
              <a:rPr lang="en-US" sz="900" dirty="0">
                <a:solidFill>
                  <a:schemeClr val="tx1"/>
                </a:solidFill>
                <a:latin typeface="Bahnschrift Light" panose="020B0502040204020203" pitchFamily="34" charset="0"/>
              </a:rPr>
              <a:t>, </a:t>
            </a:r>
            <a:r>
              <a:rPr lang="en-US" sz="900" dirty="0" err="1">
                <a:solidFill>
                  <a:schemeClr val="tx1"/>
                </a:solidFill>
                <a:latin typeface="Bahnschrift Light" panose="020B0502040204020203" pitchFamily="34" charset="0"/>
              </a:rPr>
              <a:t>Prospánek</a:t>
            </a:r>
            <a:r>
              <a:rPr lang="en-US" sz="900" dirty="0">
                <a:solidFill>
                  <a:schemeClr val="tx1"/>
                </a:solidFill>
                <a:latin typeface="Bahnschrift Light" panose="020B0502040204020203" pitchFamily="34" charset="0"/>
              </a:rPr>
              <a:t>, Mountfield etc. In very close proximity OC </a:t>
            </a:r>
            <a:r>
              <a:rPr lang="en-US" sz="900" dirty="0" err="1">
                <a:solidFill>
                  <a:schemeClr val="tx1"/>
                </a:solidFill>
                <a:latin typeface="Bahnschrift Light" panose="020B0502040204020203" pitchFamily="34" charset="0"/>
              </a:rPr>
              <a:t>Plzeň</a:t>
            </a:r>
            <a:r>
              <a:rPr lang="en-US" sz="900" dirty="0">
                <a:solidFill>
                  <a:schemeClr val="tx1"/>
                </a:solidFill>
                <a:latin typeface="Bahnschrift Light" panose="020B0502040204020203" pitchFamily="34" charset="0"/>
              </a:rPr>
              <a:t>. </a:t>
            </a:r>
          </a:p>
        </p:txBody>
      </p:sp>
      <p:pic>
        <p:nvPicPr>
          <p:cNvPr id="37" name="Picture 36">
            <a:extLst>
              <a:ext uri="{FF2B5EF4-FFF2-40B4-BE49-F238E27FC236}">
                <a16:creationId xmlns:a16="http://schemas.microsoft.com/office/drawing/2014/main" id="{10D610AB-A6E1-4A54-9F13-8766649A6159}"/>
              </a:ext>
            </a:extLst>
          </p:cNvPr>
          <p:cNvPicPr>
            <a:picLocks/>
          </p:cNvPicPr>
          <p:nvPr/>
        </p:nvPicPr>
        <p:blipFill>
          <a:blip r:embed="rId7">
            <a:extLst>
              <a:ext uri="{28A0092B-C50C-407E-A947-70E740481C1C}">
                <a14:useLocalDpi xmlns:a14="http://schemas.microsoft.com/office/drawing/2010/main"/>
              </a:ext>
            </a:extLst>
          </a:blip>
          <a:srcRect/>
          <a:stretch/>
        </p:blipFill>
        <p:spPr>
          <a:xfrm>
            <a:off x="107420" y="1481227"/>
            <a:ext cx="2076142" cy="1571795"/>
          </a:xfrm>
          <a:prstGeom prst="roundRect">
            <a:avLst/>
          </a:prstGeom>
          <a:effectLst>
            <a:outerShdw blurRad="50800" dist="38100" dir="2700000" algn="tl" rotWithShape="0">
              <a:prstClr val="black">
                <a:alpha val="40000"/>
              </a:prstClr>
            </a:outerShdw>
          </a:effectLst>
        </p:spPr>
      </p:pic>
      <p:grpSp>
        <p:nvGrpSpPr>
          <p:cNvPr id="39" name="Group 38">
            <a:extLst>
              <a:ext uri="{FF2B5EF4-FFF2-40B4-BE49-F238E27FC236}">
                <a16:creationId xmlns:a16="http://schemas.microsoft.com/office/drawing/2014/main" id="{1F1C9737-EEE1-4088-8041-6398523E81BF}"/>
              </a:ext>
            </a:extLst>
          </p:cNvPr>
          <p:cNvGrpSpPr/>
          <p:nvPr/>
        </p:nvGrpSpPr>
        <p:grpSpPr>
          <a:xfrm>
            <a:off x="649940" y="2812870"/>
            <a:ext cx="1054986" cy="219468"/>
            <a:chOff x="496676" y="3044068"/>
            <a:chExt cx="1054986" cy="219468"/>
          </a:xfrm>
        </p:grpSpPr>
        <p:sp>
          <p:nvSpPr>
            <p:cNvPr id="40" name="Rectangle: Rounded Corners 39">
              <a:extLst>
                <a:ext uri="{FF2B5EF4-FFF2-40B4-BE49-F238E27FC236}">
                  <a16:creationId xmlns:a16="http://schemas.microsoft.com/office/drawing/2014/main" id="{7872395F-FBAA-4F90-8DC4-84E82119E0CD}"/>
                </a:ext>
              </a:extLst>
            </p:cNvPr>
            <p:cNvSpPr/>
            <p:nvPr/>
          </p:nvSpPr>
          <p:spPr>
            <a:xfrm>
              <a:off x="496676" y="3065197"/>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8">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1" name="Graphic 40" descr="Map with pin">
              <a:extLst>
                <a:ext uri="{FF2B5EF4-FFF2-40B4-BE49-F238E27FC236}">
                  <a16:creationId xmlns:a16="http://schemas.microsoft.com/office/drawing/2014/main" id="{88D01C10-F817-4ECA-B3D3-41CEDE7E189E}"/>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6452" y="3044068"/>
              <a:ext cx="216710" cy="216710"/>
            </a:xfrm>
            <a:prstGeom prst="rect">
              <a:avLst/>
            </a:prstGeom>
          </p:spPr>
        </p:pic>
      </p:grpSp>
      <p:pic>
        <p:nvPicPr>
          <p:cNvPr id="42" name="Picture 41">
            <a:extLst>
              <a:ext uri="{FF2B5EF4-FFF2-40B4-BE49-F238E27FC236}">
                <a16:creationId xmlns:a16="http://schemas.microsoft.com/office/drawing/2014/main" id="{5AE1C0E7-E504-45A1-B4D9-A62EAECC6590}"/>
              </a:ext>
            </a:extLst>
          </p:cNvPr>
          <p:cNvPicPr>
            <a:picLocks/>
          </p:cNvPicPr>
          <p:nvPr/>
        </p:nvPicPr>
        <p:blipFill rotWithShape="1">
          <a:blip r:embed="rId11">
            <a:extLst>
              <a:ext uri="{28A0092B-C50C-407E-A947-70E740481C1C}">
                <a14:useLocalDpi xmlns:a14="http://schemas.microsoft.com/office/drawing/2010/main"/>
              </a:ext>
            </a:extLst>
          </a:blip>
          <a:srcRect/>
          <a:stretch/>
        </p:blipFill>
        <p:spPr>
          <a:xfrm>
            <a:off x="83262" y="3254032"/>
            <a:ext cx="2099182" cy="1562400"/>
          </a:xfrm>
          <a:prstGeom prst="roundRect">
            <a:avLst/>
          </a:prstGeom>
          <a:effectLst>
            <a:outerShdw blurRad="50800" dist="38100" dir="2700000" algn="tl" rotWithShape="0">
              <a:prstClr val="black">
                <a:alpha val="40000"/>
              </a:prstClr>
            </a:outerShdw>
          </a:effectLst>
        </p:spPr>
      </p:pic>
      <p:sp>
        <p:nvSpPr>
          <p:cNvPr id="43" name="Rectangle: Rounded Corners 42">
            <a:extLst>
              <a:ext uri="{FF2B5EF4-FFF2-40B4-BE49-F238E27FC236}">
                <a16:creationId xmlns:a16="http://schemas.microsoft.com/office/drawing/2014/main" id="{F6CF55F6-3BC7-4EC9-976A-D2731D36A2B3}"/>
              </a:ext>
            </a:extLst>
          </p:cNvPr>
          <p:cNvSpPr/>
          <p:nvPr/>
        </p:nvSpPr>
        <p:spPr>
          <a:xfrm>
            <a:off x="617687" y="4565069"/>
            <a:ext cx="1076400"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2">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5" name="Graphic 44" descr="Map with pin">
            <a:extLst>
              <a:ext uri="{FF2B5EF4-FFF2-40B4-BE49-F238E27FC236}">
                <a16:creationId xmlns:a16="http://schemas.microsoft.com/office/drawing/2014/main" id="{1375BA38-EF20-4861-9BE9-FD00FD898149}"/>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2400" y="4545255"/>
            <a:ext cx="221109" cy="216710"/>
          </a:xfrm>
          <a:prstGeom prst="rect">
            <a:avLst/>
          </a:prstGeom>
        </p:spPr>
      </p:pic>
      <p:pic>
        <p:nvPicPr>
          <p:cNvPr id="46" name="Picture 2">
            <a:extLst>
              <a:ext uri="{FF2B5EF4-FFF2-40B4-BE49-F238E27FC236}">
                <a16:creationId xmlns:a16="http://schemas.microsoft.com/office/drawing/2014/main" id="{8C595876-44FF-4E69-BD51-7359E69297DB}"/>
              </a:ext>
            </a:extLst>
          </p:cNvPr>
          <p:cNvPicPr>
            <a:picLocks noChangeArrowheads="1"/>
          </p:cNvPicPr>
          <p:nvPr/>
        </p:nvPicPr>
        <p:blipFill>
          <a:blip r:embed="rId13">
            <a:extLst>
              <a:ext uri="{28A0092B-C50C-407E-A947-70E740481C1C}">
                <a14:useLocalDpi xmlns:a14="http://schemas.microsoft.com/office/drawing/2010/main"/>
              </a:ext>
            </a:extLst>
          </a:blip>
          <a:srcRect/>
          <a:stretch/>
        </p:blipFill>
        <p:spPr bwMode="auto">
          <a:xfrm>
            <a:off x="84376" y="5050156"/>
            <a:ext cx="2086864" cy="1583644"/>
          </a:xfrm>
          <a:prstGeom prst="roundRect">
            <a:avLst/>
          </a:prstGeom>
          <a:noFill/>
          <a:ln w="31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47" name="Rectangle: Rounded Corners 46">
            <a:extLst>
              <a:ext uri="{FF2B5EF4-FFF2-40B4-BE49-F238E27FC236}">
                <a16:creationId xmlns:a16="http://schemas.microsoft.com/office/drawing/2014/main" id="{6EC69685-9CFA-42B7-A1CB-41FB41B74B81}"/>
              </a:ext>
            </a:extLst>
          </p:cNvPr>
          <p:cNvSpPr/>
          <p:nvPr/>
        </p:nvSpPr>
        <p:spPr>
          <a:xfrm>
            <a:off x="615937" y="6415224"/>
            <a:ext cx="1056722"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4">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48" name="Graphic 47" descr="Map with pin">
            <a:extLst>
              <a:ext uri="{FF2B5EF4-FFF2-40B4-BE49-F238E27FC236}">
                <a16:creationId xmlns:a16="http://schemas.microsoft.com/office/drawing/2014/main" id="{8C9E7C4E-11CD-4F9E-B362-CD09CF3F3C13}"/>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2855" y="6389606"/>
            <a:ext cx="217067" cy="216710"/>
          </a:xfrm>
          <a:prstGeom prst="rect">
            <a:avLst/>
          </a:prstGeom>
        </p:spPr>
      </p:pic>
      <p:pic>
        <p:nvPicPr>
          <p:cNvPr id="49" name="Graphic 48" descr="Map with pin">
            <a:extLst>
              <a:ext uri="{FF2B5EF4-FFF2-40B4-BE49-F238E27FC236}">
                <a16:creationId xmlns:a16="http://schemas.microsoft.com/office/drawing/2014/main" id="{AC1AF098-9CB9-4A50-83AD-CE703147D924}"/>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8748" y="8445530"/>
            <a:ext cx="216710" cy="216710"/>
          </a:xfrm>
          <a:prstGeom prst="rect">
            <a:avLst/>
          </a:prstGeom>
        </p:spPr>
      </p:pic>
      <p:pic>
        <p:nvPicPr>
          <p:cNvPr id="50" name="Picture 49">
            <a:extLst>
              <a:ext uri="{FF2B5EF4-FFF2-40B4-BE49-F238E27FC236}">
                <a16:creationId xmlns:a16="http://schemas.microsoft.com/office/drawing/2014/main" id="{B3A14A64-7149-48DD-9C48-D937034D627C}"/>
              </a:ext>
            </a:extLst>
          </p:cNvPr>
          <p:cNvPicPr>
            <a:picLocks/>
          </p:cNvPicPr>
          <p:nvPr/>
        </p:nvPicPr>
        <p:blipFill rotWithShape="1">
          <a:blip r:embed="rId15">
            <a:extLst>
              <a:ext uri="{28A0092B-C50C-407E-A947-70E740481C1C}">
                <a14:useLocalDpi xmlns:a14="http://schemas.microsoft.com/office/drawing/2010/main"/>
              </a:ext>
            </a:extLst>
          </a:blip>
          <a:srcRect/>
          <a:stretch/>
        </p:blipFill>
        <p:spPr>
          <a:xfrm>
            <a:off x="83262" y="6855407"/>
            <a:ext cx="2085542" cy="1547010"/>
          </a:xfrm>
          <a:prstGeom prst="roundRect">
            <a:avLst/>
          </a:prstGeom>
          <a:effectLst>
            <a:outerShdw blurRad="50800" dist="38100" dir="2700000" algn="tl" rotWithShape="0">
              <a:prstClr val="black">
                <a:alpha val="40000"/>
              </a:prstClr>
            </a:outerShdw>
          </a:effectLst>
        </p:spPr>
      </p:pic>
      <p:grpSp>
        <p:nvGrpSpPr>
          <p:cNvPr id="51" name="Group 50">
            <a:extLst>
              <a:ext uri="{FF2B5EF4-FFF2-40B4-BE49-F238E27FC236}">
                <a16:creationId xmlns:a16="http://schemas.microsoft.com/office/drawing/2014/main" id="{CA699761-FDC2-4DC6-8569-DB0C66A7163E}"/>
              </a:ext>
            </a:extLst>
          </p:cNvPr>
          <p:cNvGrpSpPr/>
          <p:nvPr/>
        </p:nvGrpSpPr>
        <p:grpSpPr>
          <a:xfrm>
            <a:off x="615691" y="8165479"/>
            <a:ext cx="1054986" cy="216710"/>
            <a:chOff x="459676" y="6579102"/>
            <a:chExt cx="1054986" cy="216710"/>
          </a:xfrm>
        </p:grpSpPr>
        <p:sp>
          <p:nvSpPr>
            <p:cNvPr id="54" name="Rectangle: Rounded Corners 53">
              <a:extLst>
                <a:ext uri="{FF2B5EF4-FFF2-40B4-BE49-F238E27FC236}">
                  <a16:creationId xmlns:a16="http://schemas.microsoft.com/office/drawing/2014/main" id="{A3A10F5B-302B-4C9F-9925-91A3C6F70E76}"/>
                </a:ext>
              </a:extLst>
            </p:cNvPr>
            <p:cNvSpPr/>
            <p:nvPr/>
          </p:nvSpPr>
          <p:spPr>
            <a:xfrm>
              <a:off x="459676" y="6587997"/>
              <a:ext cx="1054986" cy="198339"/>
            </a:xfrm>
            <a:prstGeom prst="roundRect">
              <a:avLst>
                <a:gd name="adj" fmla="val 4075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700" dirty="0">
                  <a:solidFill>
                    <a:schemeClr val="bg1"/>
                  </a:solidFill>
                  <a:latin typeface="Bahnschrift" panose="020B0502040204020203" pitchFamily="34" charset="0"/>
                  <a:hlinkClick r:id="rId16">
                    <a:extLst>
                      <a:ext uri="{A12FA001-AC4F-418D-AE19-62706E023703}">
                        <ahyp:hlinkClr xmlns:ahyp="http://schemas.microsoft.com/office/drawing/2018/hyperlinkcolor" val="tx"/>
                      </a:ext>
                    </a:extLst>
                  </a:hlinkClick>
                </a:rPr>
                <a:t>SHOW ON MAP</a:t>
              </a:r>
              <a:endParaRPr lang="cs-CZ" sz="1100" dirty="0">
                <a:solidFill>
                  <a:schemeClr val="bg1"/>
                </a:solidFill>
                <a:latin typeface="Bahnschrift" panose="020B0502040204020203" pitchFamily="34" charset="0"/>
              </a:endParaRPr>
            </a:p>
          </p:txBody>
        </p:sp>
        <p:pic>
          <p:nvPicPr>
            <p:cNvPr id="55" name="Graphic 54" descr="Map with pin">
              <a:extLst>
                <a:ext uri="{FF2B5EF4-FFF2-40B4-BE49-F238E27FC236}">
                  <a16:creationId xmlns:a16="http://schemas.microsoft.com/office/drawing/2014/main" id="{375E637A-A90E-4484-8DAF-64EBD731B7C4}"/>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7862" y="6579102"/>
              <a:ext cx="216710" cy="216710"/>
            </a:xfrm>
            <a:prstGeom prst="rect">
              <a:avLst/>
            </a:prstGeom>
          </p:spPr>
        </p:pic>
      </p:grpSp>
    </p:spTree>
    <p:extLst>
      <p:ext uri="{BB962C8B-B14F-4D97-AF65-F5344CB8AC3E}">
        <p14:creationId xmlns:p14="http://schemas.microsoft.com/office/powerpoint/2010/main" val="7658464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36655</TotalTime>
  <Words>6887</Words>
  <Application>Microsoft Office PowerPoint</Application>
  <PresentationFormat>A4 Paper (210x297 mm)</PresentationFormat>
  <Paragraphs>763</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Bahnschrift</vt:lpstr>
      <vt:lpstr>Bahnschrift Light</vt:lpstr>
      <vt:lpstr>Bahnschrift SemiBold</vt:lpstr>
      <vt:lpstr>Calibri</vt:lpstr>
      <vt:lpstr>Calibri Light</vt:lpstr>
      <vt:lpstr>Gill Sans for CW</vt:lpstr>
      <vt:lpstr>Gotham Bold</vt:lpstr>
      <vt:lpstr>Gotham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Filip Klofac/CZE</dc:creator>
  <cp:lastModifiedBy>Jiri Penc/CZE</cp:lastModifiedBy>
  <cp:revision>199</cp:revision>
  <cp:lastPrinted>2021-05-12T10:55:14Z</cp:lastPrinted>
  <dcterms:created xsi:type="dcterms:W3CDTF">2020-12-04T08:53:58Z</dcterms:created>
  <dcterms:modified xsi:type="dcterms:W3CDTF">2021-05-13T09:49:40Z</dcterms:modified>
</cp:coreProperties>
</file>